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2.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5" r:id="rId16"/>
    <p:sldId id="276" r:id="rId17"/>
    <p:sldId id="271" r:id="rId18"/>
    <p:sldId id="277" r:id="rId19"/>
    <p:sldId id="274" r:id="rId20"/>
    <p:sldId id="267"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5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53555" autoAdjust="0"/>
  </p:normalViewPr>
  <p:slideViewPr>
    <p:cSldViewPr snapToGrid="0">
      <p:cViewPr varScale="1">
        <p:scale>
          <a:sx n="61" d="100"/>
          <a:sy n="61" d="100"/>
        </p:scale>
        <p:origin x="-22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FF479-55D1-486D-B2A9-BA2C4715BFE9}" type="doc">
      <dgm:prSet loTypeId="urn:microsoft.com/office/officeart/2005/8/layout/cycle8" loCatId="cycle" qsTypeId="urn:microsoft.com/office/officeart/2005/8/quickstyle/simple1" qsCatId="simple" csTypeId="urn:microsoft.com/office/officeart/2005/8/colors/accent1_2" csCatId="accent1" phldr="1"/>
      <dgm:spPr/>
    </dgm:pt>
    <dgm:pt modelId="{DB751816-05B6-451A-ADE0-43C7DF17A4B5}">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i="1" dirty="0" smtClean="0"/>
            <a:t>Обучение навыкам распознавания и контроля эмоций</a:t>
          </a:r>
          <a:endParaRPr lang="ru-RU" sz="1600" i="1" dirty="0"/>
        </a:p>
      </dgm:t>
    </dgm:pt>
    <dgm:pt modelId="{E257CE79-323C-4E92-9E50-327D89E51843}" type="parTrans" cxnId="{F249E2A0-58E1-4841-8E8E-B10BDABCCBB5}">
      <dgm:prSet/>
      <dgm:spPr/>
      <dgm:t>
        <a:bodyPr/>
        <a:lstStyle/>
        <a:p>
          <a:endParaRPr lang="ru-RU"/>
        </a:p>
      </dgm:t>
    </dgm:pt>
    <dgm:pt modelId="{4100E074-3117-42EF-87AD-7772AFAF0959}" type="sibTrans" cxnId="{F249E2A0-58E1-4841-8E8E-B10BDABCCBB5}">
      <dgm:prSet/>
      <dgm:spPr/>
      <dgm:t>
        <a:bodyPr/>
        <a:lstStyle/>
        <a:p>
          <a:endParaRPr lang="ru-RU"/>
        </a:p>
      </dgm:t>
    </dgm:pt>
    <dgm:pt modelId="{BEEC60E9-23C2-49E9-A82F-C51F2241951C}">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i="1" dirty="0" smtClean="0"/>
            <a:t>Формирование способности к эмпатии, доверию, сочувствию, сопереживанию.</a:t>
          </a:r>
          <a:endParaRPr lang="ru-RU" sz="1600" dirty="0" smtClean="0"/>
        </a:p>
        <a:p>
          <a:pPr defTabSz="488950">
            <a:lnSpc>
              <a:spcPct val="90000"/>
            </a:lnSpc>
            <a:spcBef>
              <a:spcPct val="0"/>
            </a:spcBef>
            <a:spcAft>
              <a:spcPct val="35000"/>
            </a:spcAft>
          </a:pPr>
          <a:endParaRPr lang="ru-RU" sz="1700" dirty="0"/>
        </a:p>
      </dgm:t>
    </dgm:pt>
    <dgm:pt modelId="{6EAABA21-D193-4ADC-80D1-444B5594EA46}" type="parTrans" cxnId="{5F819253-D0A7-4C66-A331-0EBC6F4EE3DE}">
      <dgm:prSet/>
      <dgm:spPr/>
      <dgm:t>
        <a:bodyPr/>
        <a:lstStyle/>
        <a:p>
          <a:endParaRPr lang="ru-RU"/>
        </a:p>
      </dgm:t>
    </dgm:pt>
    <dgm:pt modelId="{14CAB154-97F9-4D30-B838-F96DF361989F}" type="sibTrans" cxnId="{5F819253-D0A7-4C66-A331-0EBC6F4EE3DE}">
      <dgm:prSet/>
      <dgm:spPr/>
      <dgm:t>
        <a:bodyPr/>
        <a:lstStyle/>
        <a:p>
          <a:endParaRPr lang="ru-RU"/>
        </a:p>
      </dgm:t>
    </dgm:pt>
    <dgm:pt modelId="{DB9CEA3E-C9D4-44AC-A6E8-1B6659040CCE}">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i="1" dirty="0" smtClean="0"/>
            <a:t>Обучение ребёнка приемлемым способам выражения гнева.</a:t>
          </a:r>
          <a:endParaRPr lang="ru-RU" sz="1600" dirty="0" smtClean="0"/>
        </a:p>
        <a:p>
          <a:pPr defTabSz="1555750">
            <a:lnSpc>
              <a:spcPct val="90000"/>
            </a:lnSpc>
            <a:spcBef>
              <a:spcPct val="0"/>
            </a:spcBef>
            <a:spcAft>
              <a:spcPct val="35000"/>
            </a:spcAft>
          </a:pPr>
          <a:endParaRPr lang="ru-RU" sz="1200" dirty="0"/>
        </a:p>
      </dgm:t>
    </dgm:pt>
    <dgm:pt modelId="{5A23F716-4A5B-43AD-B89A-3F2024B763DD}" type="parTrans" cxnId="{28F07CDF-F0CC-49CB-A7F1-44558478E751}">
      <dgm:prSet/>
      <dgm:spPr/>
      <dgm:t>
        <a:bodyPr/>
        <a:lstStyle/>
        <a:p>
          <a:endParaRPr lang="ru-RU"/>
        </a:p>
      </dgm:t>
    </dgm:pt>
    <dgm:pt modelId="{3C0FE64E-7920-4B2C-B1BD-64B76D2234B8}" type="sibTrans" cxnId="{28F07CDF-F0CC-49CB-A7F1-44558478E751}">
      <dgm:prSet/>
      <dgm:spPr/>
      <dgm:t>
        <a:bodyPr/>
        <a:lstStyle/>
        <a:p>
          <a:endParaRPr lang="ru-RU"/>
        </a:p>
      </dgm:t>
    </dgm:pt>
    <dgm:pt modelId="{D2ED813F-700F-4E41-96A6-D816F062DB0E}">
      <dgm:prSet custT="1"/>
      <dgm:spPr/>
      <dgm:t>
        <a:bodyPr/>
        <a:lstStyle/>
        <a:p>
          <a:r>
            <a:rPr lang="ru-RU" sz="1600" i="1" dirty="0" smtClean="0"/>
            <a:t>Отработка навыков общения </a:t>
          </a:r>
          <a:endParaRPr lang="ru-RU" sz="1600" i="1" dirty="0"/>
        </a:p>
      </dgm:t>
    </dgm:pt>
    <dgm:pt modelId="{C6597DA9-DEF7-455C-8A63-7481619D9E2E}" type="parTrans" cxnId="{E1828A5D-3E07-4A8F-B2A1-371DBB2BD856}">
      <dgm:prSet/>
      <dgm:spPr/>
      <dgm:t>
        <a:bodyPr/>
        <a:lstStyle/>
        <a:p>
          <a:endParaRPr lang="ru-RU"/>
        </a:p>
      </dgm:t>
    </dgm:pt>
    <dgm:pt modelId="{D4C6BB47-D731-4FD4-A1C3-F7C35A0D0DF8}" type="sibTrans" cxnId="{E1828A5D-3E07-4A8F-B2A1-371DBB2BD856}">
      <dgm:prSet/>
      <dgm:spPr/>
      <dgm:t>
        <a:bodyPr/>
        <a:lstStyle/>
        <a:p>
          <a:endParaRPr lang="ru-RU"/>
        </a:p>
      </dgm:t>
    </dgm:pt>
    <dgm:pt modelId="{9FF67539-CB43-4F3E-8E0D-997C1915C537}" type="pres">
      <dgm:prSet presAssocID="{BECFF479-55D1-486D-B2A9-BA2C4715BFE9}" presName="compositeShape" presStyleCnt="0">
        <dgm:presLayoutVars>
          <dgm:chMax val="7"/>
          <dgm:dir/>
          <dgm:resizeHandles val="exact"/>
        </dgm:presLayoutVars>
      </dgm:prSet>
      <dgm:spPr/>
    </dgm:pt>
    <dgm:pt modelId="{C9A34C24-5ACF-44E0-9C89-ACADBFE78E55}" type="pres">
      <dgm:prSet presAssocID="{BECFF479-55D1-486D-B2A9-BA2C4715BFE9}" presName="wedge1" presStyleLbl="node1" presStyleIdx="0" presStyleCnt="4"/>
      <dgm:spPr/>
      <dgm:t>
        <a:bodyPr/>
        <a:lstStyle/>
        <a:p>
          <a:endParaRPr lang="ru-RU"/>
        </a:p>
      </dgm:t>
    </dgm:pt>
    <dgm:pt modelId="{869D0714-0FDE-441B-A39B-C685CE2B8332}" type="pres">
      <dgm:prSet presAssocID="{BECFF479-55D1-486D-B2A9-BA2C4715BFE9}" presName="dummy1a" presStyleCnt="0"/>
      <dgm:spPr/>
    </dgm:pt>
    <dgm:pt modelId="{2B6F7C01-289A-41C8-BED1-A402157B5631}" type="pres">
      <dgm:prSet presAssocID="{BECFF479-55D1-486D-B2A9-BA2C4715BFE9}" presName="dummy1b" presStyleCnt="0"/>
      <dgm:spPr/>
    </dgm:pt>
    <dgm:pt modelId="{90FEA060-19F2-4F76-972D-0E28B74C6C38}" type="pres">
      <dgm:prSet presAssocID="{BECFF479-55D1-486D-B2A9-BA2C4715BFE9}" presName="wedge1Tx" presStyleLbl="node1" presStyleIdx="0" presStyleCnt="4">
        <dgm:presLayoutVars>
          <dgm:chMax val="0"/>
          <dgm:chPref val="0"/>
          <dgm:bulletEnabled val="1"/>
        </dgm:presLayoutVars>
      </dgm:prSet>
      <dgm:spPr/>
      <dgm:t>
        <a:bodyPr/>
        <a:lstStyle/>
        <a:p>
          <a:endParaRPr lang="ru-RU"/>
        </a:p>
      </dgm:t>
    </dgm:pt>
    <dgm:pt modelId="{0C969F6E-152A-46AA-ABE7-DB3538AA6EB0}" type="pres">
      <dgm:prSet presAssocID="{BECFF479-55D1-486D-B2A9-BA2C4715BFE9}" presName="wedge2" presStyleLbl="node1" presStyleIdx="1" presStyleCnt="4"/>
      <dgm:spPr/>
      <dgm:t>
        <a:bodyPr/>
        <a:lstStyle/>
        <a:p>
          <a:endParaRPr lang="ru-RU"/>
        </a:p>
      </dgm:t>
    </dgm:pt>
    <dgm:pt modelId="{CBC36A6B-3E63-40C8-B369-15BF3642155A}" type="pres">
      <dgm:prSet presAssocID="{BECFF479-55D1-486D-B2A9-BA2C4715BFE9}" presName="dummy2a" presStyleCnt="0"/>
      <dgm:spPr/>
    </dgm:pt>
    <dgm:pt modelId="{36CA60F8-721C-4729-83F9-2CDAAA3FB39F}" type="pres">
      <dgm:prSet presAssocID="{BECFF479-55D1-486D-B2A9-BA2C4715BFE9}" presName="dummy2b" presStyleCnt="0"/>
      <dgm:spPr/>
    </dgm:pt>
    <dgm:pt modelId="{A743C0DE-4894-4842-BFD2-5127122C4F8C}" type="pres">
      <dgm:prSet presAssocID="{BECFF479-55D1-486D-B2A9-BA2C4715BFE9}" presName="wedge2Tx" presStyleLbl="node1" presStyleIdx="1" presStyleCnt="4">
        <dgm:presLayoutVars>
          <dgm:chMax val="0"/>
          <dgm:chPref val="0"/>
          <dgm:bulletEnabled val="1"/>
        </dgm:presLayoutVars>
      </dgm:prSet>
      <dgm:spPr/>
      <dgm:t>
        <a:bodyPr/>
        <a:lstStyle/>
        <a:p>
          <a:endParaRPr lang="ru-RU"/>
        </a:p>
      </dgm:t>
    </dgm:pt>
    <dgm:pt modelId="{0C578F15-E164-42CA-AC3E-A744108F2A97}" type="pres">
      <dgm:prSet presAssocID="{BECFF479-55D1-486D-B2A9-BA2C4715BFE9}" presName="wedge3" presStyleLbl="node1" presStyleIdx="2" presStyleCnt="4"/>
      <dgm:spPr/>
      <dgm:t>
        <a:bodyPr/>
        <a:lstStyle/>
        <a:p>
          <a:endParaRPr lang="ru-RU"/>
        </a:p>
      </dgm:t>
    </dgm:pt>
    <dgm:pt modelId="{D9AEB9FF-684C-483F-80B5-FF886EC6AD0D}" type="pres">
      <dgm:prSet presAssocID="{BECFF479-55D1-486D-B2A9-BA2C4715BFE9}" presName="dummy3a" presStyleCnt="0"/>
      <dgm:spPr/>
    </dgm:pt>
    <dgm:pt modelId="{C76E1242-5771-4533-AB21-31FE8B77B87F}" type="pres">
      <dgm:prSet presAssocID="{BECFF479-55D1-486D-B2A9-BA2C4715BFE9}" presName="dummy3b" presStyleCnt="0"/>
      <dgm:spPr/>
    </dgm:pt>
    <dgm:pt modelId="{546435F3-EA2F-45CB-B79F-0F367AE2FD06}" type="pres">
      <dgm:prSet presAssocID="{BECFF479-55D1-486D-B2A9-BA2C4715BFE9}" presName="wedge3Tx" presStyleLbl="node1" presStyleIdx="2" presStyleCnt="4">
        <dgm:presLayoutVars>
          <dgm:chMax val="0"/>
          <dgm:chPref val="0"/>
          <dgm:bulletEnabled val="1"/>
        </dgm:presLayoutVars>
      </dgm:prSet>
      <dgm:spPr/>
      <dgm:t>
        <a:bodyPr/>
        <a:lstStyle/>
        <a:p>
          <a:endParaRPr lang="ru-RU"/>
        </a:p>
      </dgm:t>
    </dgm:pt>
    <dgm:pt modelId="{83A81BFC-5454-4D21-AE87-D0AA9E2CE4B4}" type="pres">
      <dgm:prSet presAssocID="{BECFF479-55D1-486D-B2A9-BA2C4715BFE9}" presName="wedge4" presStyleLbl="node1" presStyleIdx="3" presStyleCnt="4"/>
      <dgm:spPr/>
      <dgm:t>
        <a:bodyPr/>
        <a:lstStyle/>
        <a:p>
          <a:endParaRPr lang="ru-RU"/>
        </a:p>
      </dgm:t>
    </dgm:pt>
    <dgm:pt modelId="{49EDDACE-5FA7-4D5B-95D5-E33C80CCBD7E}" type="pres">
      <dgm:prSet presAssocID="{BECFF479-55D1-486D-B2A9-BA2C4715BFE9}" presName="dummy4a" presStyleCnt="0"/>
      <dgm:spPr/>
    </dgm:pt>
    <dgm:pt modelId="{6B65DA18-448D-4350-A16B-F5D679C59458}" type="pres">
      <dgm:prSet presAssocID="{BECFF479-55D1-486D-B2A9-BA2C4715BFE9}" presName="dummy4b" presStyleCnt="0"/>
      <dgm:spPr/>
    </dgm:pt>
    <dgm:pt modelId="{5B50B3A6-CD83-45DC-B840-92AA33CFC1E7}" type="pres">
      <dgm:prSet presAssocID="{BECFF479-55D1-486D-B2A9-BA2C4715BFE9}" presName="wedge4Tx" presStyleLbl="node1" presStyleIdx="3" presStyleCnt="4">
        <dgm:presLayoutVars>
          <dgm:chMax val="0"/>
          <dgm:chPref val="0"/>
          <dgm:bulletEnabled val="1"/>
        </dgm:presLayoutVars>
      </dgm:prSet>
      <dgm:spPr/>
      <dgm:t>
        <a:bodyPr/>
        <a:lstStyle/>
        <a:p>
          <a:endParaRPr lang="ru-RU"/>
        </a:p>
      </dgm:t>
    </dgm:pt>
    <dgm:pt modelId="{BCBBC847-C79C-4CA9-9D8D-3DA695AB0F8C}" type="pres">
      <dgm:prSet presAssocID="{4100E074-3117-42EF-87AD-7772AFAF0959}" presName="arrowWedge1" presStyleLbl="fgSibTrans2D1" presStyleIdx="0" presStyleCnt="4"/>
      <dgm:spPr/>
    </dgm:pt>
    <dgm:pt modelId="{F6C6810F-77C3-41FC-B45E-91C49ECFB737}" type="pres">
      <dgm:prSet presAssocID="{14CAB154-97F9-4D30-B838-F96DF361989F}" presName="arrowWedge2" presStyleLbl="fgSibTrans2D1" presStyleIdx="1" presStyleCnt="4"/>
      <dgm:spPr/>
    </dgm:pt>
    <dgm:pt modelId="{CE8D28A6-A885-4357-B610-E212526CF09E}" type="pres">
      <dgm:prSet presAssocID="{3C0FE64E-7920-4B2C-B1BD-64B76D2234B8}" presName="arrowWedge3" presStyleLbl="fgSibTrans2D1" presStyleIdx="2" presStyleCnt="4"/>
      <dgm:spPr/>
    </dgm:pt>
    <dgm:pt modelId="{F585A651-DF8E-4570-B2DC-FA09C9B7F615}" type="pres">
      <dgm:prSet presAssocID="{D4C6BB47-D731-4FD4-A1C3-F7C35A0D0DF8}" presName="arrowWedge4" presStyleLbl="fgSibTrans2D1" presStyleIdx="3" presStyleCnt="4"/>
      <dgm:spPr/>
    </dgm:pt>
  </dgm:ptLst>
  <dgm:cxnLst>
    <dgm:cxn modelId="{15F8172C-1E64-415A-94AD-33AA9DE6145D}" type="presOf" srcId="{DB751816-05B6-451A-ADE0-43C7DF17A4B5}" destId="{90FEA060-19F2-4F76-972D-0E28B74C6C38}" srcOrd="1" destOrd="0" presId="urn:microsoft.com/office/officeart/2005/8/layout/cycle8"/>
    <dgm:cxn modelId="{BE2ABA90-F105-4A86-B543-AEBDBDABE161}" type="presOf" srcId="{DB9CEA3E-C9D4-44AC-A6E8-1B6659040CCE}" destId="{0C578F15-E164-42CA-AC3E-A744108F2A97}" srcOrd="0" destOrd="0" presId="urn:microsoft.com/office/officeart/2005/8/layout/cycle8"/>
    <dgm:cxn modelId="{28F07CDF-F0CC-49CB-A7F1-44558478E751}" srcId="{BECFF479-55D1-486D-B2A9-BA2C4715BFE9}" destId="{DB9CEA3E-C9D4-44AC-A6E8-1B6659040CCE}" srcOrd="2" destOrd="0" parTransId="{5A23F716-4A5B-43AD-B89A-3F2024B763DD}" sibTransId="{3C0FE64E-7920-4B2C-B1BD-64B76D2234B8}"/>
    <dgm:cxn modelId="{D020BF2B-8E09-4654-9424-33C71BBB087A}" type="presOf" srcId="{BEEC60E9-23C2-49E9-A82F-C51F2241951C}" destId="{A743C0DE-4894-4842-BFD2-5127122C4F8C}" srcOrd="1" destOrd="0" presId="urn:microsoft.com/office/officeart/2005/8/layout/cycle8"/>
    <dgm:cxn modelId="{7DD5271D-EB4E-4E22-AC5A-04DB91C5D23E}" type="presOf" srcId="{DB9CEA3E-C9D4-44AC-A6E8-1B6659040CCE}" destId="{546435F3-EA2F-45CB-B79F-0F367AE2FD06}" srcOrd="1" destOrd="0" presId="urn:microsoft.com/office/officeart/2005/8/layout/cycle8"/>
    <dgm:cxn modelId="{5F819253-D0A7-4C66-A331-0EBC6F4EE3DE}" srcId="{BECFF479-55D1-486D-B2A9-BA2C4715BFE9}" destId="{BEEC60E9-23C2-49E9-A82F-C51F2241951C}" srcOrd="1" destOrd="0" parTransId="{6EAABA21-D193-4ADC-80D1-444B5594EA46}" sibTransId="{14CAB154-97F9-4D30-B838-F96DF361989F}"/>
    <dgm:cxn modelId="{FFCC6398-7E13-4E86-A509-130821EE8F34}" type="presOf" srcId="{DB751816-05B6-451A-ADE0-43C7DF17A4B5}" destId="{C9A34C24-5ACF-44E0-9C89-ACADBFE78E55}" srcOrd="0" destOrd="0" presId="urn:microsoft.com/office/officeart/2005/8/layout/cycle8"/>
    <dgm:cxn modelId="{E913D076-C6BC-4722-9AFA-A74EF01237A5}" type="presOf" srcId="{BEEC60E9-23C2-49E9-A82F-C51F2241951C}" destId="{0C969F6E-152A-46AA-ABE7-DB3538AA6EB0}" srcOrd="0" destOrd="0" presId="urn:microsoft.com/office/officeart/2005/8/layout/cycle8"/>
    <dgm:cxn modelId="{C40EB100-2AE8-44C9-8DFD-C7E428299720}" type="presOf" srcId="{D2ED813F-700F-4E41-96A6-D816F062DB0E}" destId="{83A81BFC-5454-4D21-AE87-D0AA9E2CE4B4}" srcOrd="0" destOrd="0" presId="urn:microsoft.com/office/officeart/2005/8/layout/cycle8"/>
    <dgm:cxn modelId="{79252EFB-5DAA-4381-B3A8-9F56D122733D}" type="presOf" srcId="{BECFF479-55D1-486D-B2A9-BA2C4715BFE9}" destId="{9FF67539-CB43-4F3E-8E0D-997C1915C537}" srcOrd="0" destOrd="0" presId="urn:microsoft.com/office/officeart/2005/8/layout/cycle8"/>
    <dgm:cxn modelId="{EAE5DCE9-BBCF-48B9-A7F4-8E972F488291}" type="presOf" srcId="{D2ED813F-700F-4E41-96A6-D816F062DB0E}" destId="{5B50B3A6-CD83-45DC-B840-92AA33CFC1E7}" srcOrd="1" destOrd="0" presId="urn:microsoft.com/office/officeart/2005/8/layout/cycle8"/>
    <dgm:cxn modelId="{F249E2A0-58E1-4841-8E8E-B10BDABCCBB5}" srcId="{BECFF479-55D1-486D-B2A9-BA2C4715BFE9}" destId="{DB751816-05B6-451A-ADE0-43C7DF17A4B5}" srcOrd="0" destOrd="0" parTransId="{E257CE79-323C-4E92-9E50-327D89E51843}" sibTransId="{4100E074-3117-42EF-87AD-7772AFAF0959}"/>
    <dgm:cxn modelId="{E1828A5D-3E07-4A8F-B2A1-371DBB2BD856}" srcId="{BECFF479-55D1-486D-B2A9-BA2C4715BFE9}" destId="{D2ED813F-700F-4E41-96A6-D816F062DB0E}" srcOrd="3" destOrd="0" parTransId="{C6597DA9-DEF7-455C-8A63-7481619D9E2E}" sibTransId="{D4C6BB47-D731-4FD4-A1C3-F7C35A0D0DF8}"/>
    <dgm:cxn modelId="{2EE05495-6C63-4D33-8F34-8ABCF0A2F92C}" type="presParOf" srcId="{9FF67539-CB43-4F3E-8E0D-997C1915C537}" destId="{C9A34C24-5ACF-44E0-9C89-ACADBFE78E55}" srcOrd="0" destOrd="0" presId="urn:microsoft.com/office/officeart/2005/8/layout/cycle8"/>
    <dgm:cxn modelId="{5141DBBF-2886-4C8B-987D-56CD9E358385}" type="presParOf" srcId="{9FF67539-CB43-4F3E-8E0D-997C1915C537}" destId="{869D0714-0FDE-441B-A39B-C685CE2B8332}" srcOrd="1" destOrd="0" presId="urn:microsoft.com/office/officeart/2005/8/layout/cycle8"/>
    <dgm:cxn modelId="{9C5261F1-5D7E-4C0F-9E05-FBDF8C447F69}" type="presParOf" srcId="{9FF67539-CB43-4F3E-8E0D-997C1915C537}" destId="{2B6F7C01-289A-41C8-BED1-A402157B5631}" srcOrd="2" destOrd="0" presId="urn:microsoft.com/office/officeart/2005/8/layout/cycle8"/>
    <dgm:cxn modelId="{9AB0FF8E-893A-4A27-A1CC-F3B68FCB8CDD}" type="presParOf" srcId="{9FF67539-CB43-4F3E-8E0D-997C1915C537}" destId="{90FEA060-19F2-4F76-972D-0E28B74C6C38}" srcOrd="3" destOrd="0" presId="urn:microsoft.com/office/officeart/2005/8/layout/cycle8"/>
    <dgm:cxn modelId="{C4AEFD3D-B368-4A9C-972B-1AE191D2C32D}" type="presParOf" srcId="{9FF67539-CB43-4F3E-8E0D-997C1915C537}" destId="{0C969F6E-152A-46AA-ABE7-DB3538AA6EB0}" srcOrd="4" destOrd="0" presId="urn:microsoft.com/office/officeart/2005/8/layout/cycle8"/>
    <dgm:cxn modelId="{6CEEE636-7B29-450D-AC98-FEA70127DC3E}" type="presParOf" srcId="{9FF67539-CB43-4F3E-8E0D-997C1915C537}" destId="{CBC36A6B-3E63-40C8-B369-15BF3642155A}" srcOrd="5" destOrd="0" presId="urn:microsoft.com/office/officeart/2005/8/layout/cycle8"/>
    <dgm:cxn modelId="{AD31E880-E88F-4B85-A1D8-198B54296B41}" type="presParOf" srcId="{9FF67539-CB43-4F3E-8E0D-997C1915C537}" destId="{36CA60F8-721C-4729-83F9-2CDAAA3FB39F}" srcOrd="6" destOrd="0" presId="urn:microsoft.com/office/officeart/2005/8/layout/cycle8"/>
    <dgm:cxn modelId="{1638EBF2-F36C-4EDC-B57A-8D411C8038B3}" type="presParOf" srcId="{9FF67539-CB43-4F3E-8E0D-997C1915C537}" destId="{A743C0DE-4894-4842-BFD2-5127122C4F8C}" srcOrd="7" destOrd="0" presId="urn:microsoft.com/office/officeart/2005/8/layout/cycle8"/>
    <dgm:cxn modelId="{9D4ED910-69AC-454F-953B-08883080E7E2}" type="presParOf" srcId="{9FF67539-CB43-4F3E-8E0D-997C1915C537}" destId="{0C578F15-E164-42CA-AC3E-A744108F2A97}" srcOrd="8" destOrd="0" presId="urn:microsoft.com/office/officeart/2005/8/layout/cycle8"/>
    <dgm:cxn modelId="{9B2B6AD3-DCD6-49B6-8321-16D571459625}" type="presParOf" srcId="{9FF67539-CB43-4F3E-8E0D-997C1915C537}" destId="{D9AEB9FF-684C-483F-80B5-FF886EC6AD0D}" srcOrd="9" destOrd="0" presId="urn:microsoft.com/office/officeart/2005/8/layout/cycle8"/>
    <dgm:cxn modelId="{D480EE3F-369C-4E04-B15B-5F5306B6CC5B}" type="presParOf" srcId="{9FF67539-CB43-4F3E-8E0D-997C1915C537}" destId="{C76E1242-5771-4533-AB21-31FE8B77B87F}" srcOrd="10" destOrd="0" presId="urn:microsoft.com/office/officeart/2005/8/layout/cycle8"/>
    <dgm:cxn modelId="{058D6E20-318D-4C99-A191-A4BFEB4BE4AD}" type="presParOf" srcId="{9FF67539-CB43-4F3E-8E0D-997C1915C537}" destId="{546435F3-EA2F-45CB-B79F-0F367AE2FD06}" srcOrd="11" destOrd="0" presId="urn:microsoft.com/office/officeart/2005/8/layout/cycle8"/>
    <dgm:cxn modelId="{D4B985EF-B5C7-4469-ADBA-1854BF489BDC}" type="presParOf" srcId="{9FF67539-CB43-4F3E-8E0D-997C1915C537}" destId="{83A81BFC-5454-4D21-AE87-D0AA9E2CE4B4}" srcOrd="12" destOrd="0" presId="urn:microsoft.com/office/officeart/2005/8/layout/cycle8"/>
    <dgm:cxn modelId="{C053BAC1-565B-4215-BFDF-80DD7196F14C}" type="presParOf" srcId="{9FF67539-CB43-4F3E-8E0D-997C1915C537}" destId="{49EDDACE-5FA7-4D5B-95D5-E33C80CCBD7E}" srcOrd="13" destOrd="0" presId="urn:microsoft.com/office/officeart/2005/8/layout/cycle8"/>
    <dgm:cxn modelId="{8AF8C9B0-21A8-4328-A238-04A1462D98AF}" type="presParOf" srcId="{9FF67539-CB43-4F3E-8E0D-997C1915C537}" destId="{6B65DA18-448D-4350-A16B-F5D679C59458}" srcOrd="14" destOrd="0" presId="urn:microsoft.com/office/officeart/2005/8/layout/cycle8"/>
    <dgm:cxn modelId="{AF2C3B11-5837-4426-BF11-C29A20943F55}" type="presParOf" srcId="{9FF67539-CB43-4F3E-8E0D-997C1915C537}" destId="{5B50B3A6-CD83-45DC-B840-92AA33CFC1E7}" srcOrd="15" destOrd="0" presId="urn:microsoft.com/office/officeart/2005/8/layout/cycle8"/>
    <dgm:cxn modelId="{4F23ABDC-D339-4BF8-9660-9575C61FAF6A}" type="presParOf" srcId="{9FF67539-CB43-4F3E-8E0D-997C1915C537}" destId="{BCBBC847-C79C-4CA9-9D8D-3DA695AB0F8C}" srcOrd="16" destOrd="0" presId="urn:microsoft.com/office/officeart/2005/8/layout/cycle8"/>
    <dgm:cxn modelId="{F4B7E527-82F1-4F4B-8E86-4A30FCDA8932}" type="presParOf" srcId="{9FF67539-CB43-4F3E-8E0D-997C1915C537}" destId="{F6C6810F-77C3-41FC-B45E-91C49ECFB737}" srcOrd="17" destOrd="0" presId="urn:microsoft.com/office/officeart/2005/8/layout/cycle8"/>
    <dgm:cxn modelId="{46A2CFFD-6DBB-4957-A79A-E20EC7A5B2ED}" type="presParOf" srcId="{9FF67539-CB43-4F3E-8E0D-997C1915C537}" destId="{CE8D28A6-A885-4357-B610-E212526CF09E}" srcOrd="18" destOrd="0" presId="urn:microsoft.com/office/officeart/2005/8/layout/cycle8"/>
    <dgm:cxn modelId="{7C00F0F7-EE06-4FF2-A93B-5A8F2D470FD0}" type="presParOf" srcId="{9FF67539-CB43-4F3E-8E0D-997C1915C537}" destId="{F585A651-DF8E-4570-B2DC-FA09C9B7F615}"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E5E07-86C5-4596-943C-71FD337B4894}" type="datetimeFigureOut">
              <a:rPr lang="ru-RU" smtClean="0"/>
              <a:t>17.11.2022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78DDD-03FD-4FB7-AA13-355E30368213}" type="slidenum">
              <a:rPr lang="ru-RU" smtClean="0"/>
              <a:t>‹#›</a:t>
            </a:fld>
            <a:endParaRPr lang="ru-RU"/>
          </a:p>
        </p:txBody>
      </p:sp>
    </p:spTree>
    <p:extLst>
      <p:ext uri="{BB962C8B-B14F-4D97-AF65-F5344CB8AC3E}">
        <p14:creationId xmlns:p14="http://schemas.microsoft.com/office/powerpoint/2010/main" val="221185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url?q=http://www.rastut-goda.ru/family-council/2490-children-and-divorce.html&amp;sa=D&amp;source=editors&amp;ust=1634024447812000&amp;usg=AOvVaw2PNm00n9akGYTh55z-iyt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Здравствуйте Уважаемые педагоги!</a:t>
            </a:r>
          </a:p>
          <a:p>
            <a:r>
              <a:rPr lang="ru-RU" sz="1200" kern="1200" dirty="0" smtClean="0">
                <a:solidFill>
                  <a:schemeClr val="tx1"/>
                </a:solidFill>
                <a:effectLst/>
                <a:latin typeface="+mn-lt"/>
                <a:ea typeface="+mn-ea"/>
                <a:cs typeface="+mn-cs"/>
              </a:rPr>
              <a:t>Для начало предлагаю нам с вами познакомиться. Для этого вам</a:t>
            </a:r>
            <a:r>
              <a:rPr lang="ru-RU" sz="1200" kern="1200" baseline="0" dirty="0" smtClean="0">
                <a:solidFill>
                  <a:schemeClr val="tx1"/>
                </a:solidFill>
                <a:effectLst/>
                <a:latin typeface="+mn-lt"/>
                <a:ea typeface="+mn-ea"/>
                <a:cs typeface="+mn-cs"/>
              </a:rPr>
              <a:t> нужно встать понять руку, это будет сигнал, что вы готовы к знакомству, подойти к друг –другу назвать свое имя и рассказать буквально два предложения о себе. (проходит игра </a:t>
            </a:r>
            <a:r>
              <a:rPr lang="ru-RU" sz="1200" kern="1200" baseline="0" smtClean="0">
                <a:solidFill>
                  <a:schemeClr val="tx1"/>
                </a:solidFill>
                <a:effectLst/>
                <a:latin typeface="+mn-lt"/>
                <a:ea typeface="+mn-ea"/>
                <a:cs typeface="+mn-cs"/>
              </a:rPr>
              <a:t>на знакомство)</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Хотим мы этого или не хотим, но эмоции играют важную роль в нашей жизни. Каждый день, каждую минуту мы ощущаем какую-то эмоцию. </a:t>
            </a:r>
          </a:p>
          <a:p>
            <a:r>
              <a:rPr lang="ru-RU" sz="1200" kern="1200" dirty="0" smtClean="0">
                <a:solidFill>
                  <a:schemeClr val="tx1"/>
                </a:solidFill>
                <a:effectLst/>
                <a:latin typeface="+mn-lt"/>
                <a:ea typeface="+mn-ea"/>
                <a:cs typeface="+mn-cs"/>
              </a:rPr>
              <a:t>Эмоции влияют на наше поведение, даже если мы не осознаём это, помогают ориентироваться в окружающем мире и оценивать ситуацию, показывают, хорошо ли для нас то, что сейчас происходит, или нет.</a:t>
            </a:r>
          </a:p>
          <a:p>
            <a:r>
              <a:rPr lang="ru-RU" sz="1200" kern="1200" dirty="0" smtClean="0">
                <a:solidFill>
                  <a:schemeClr val="tx1"/>
                </a:solidFill>
                <a:effectLst/>
                <a:latin typeface="+mn-lt"/>
                <a:ea typeface="+mn-ea"/>
                <a:cs typeface="+mn-cs"/>
              </a:rPr>
              <a:t>Эмоции помогают нам лучше понять друг друга. Без слов, по выражению лица и жестам, мы можем догадаться, обижен человек, рассержен или расстроен. Любые проявления активности детей также сопровождаются эмоциональными переживаниями. </a:t>
            </a:r>
          </a:p>
          <a:p>
            <a:r>
              <a:rPr lang="ru-RU" sz="1200" kern="1200" dirty="0" smtClean="0">
                <a:solidFill>
                  <a:schemeClr val="tx1"/>
                </a:solidFill>
                <a:effectLst/>
                <a:latin typeface="+mn-lt"/>
                <a:ea typeface="+mn-ea"/>
                <a:cs typeface="+mn-cs"/>
              </a:rPr>
              <a:t>Очевидно, что и ребёнка нужно познакомить с миром эмоций.</a:t>
            </a:r>
          </a:p>
          <a:p>
            <a:r>
              <a:rPr lang="ru-RU" sz="1200" kern="1200" dirty="0" smtClean="0">
                <a:solidFill>
                  <a:schemeClr val="tx1"/>
                </a:solidFill>
                <a:effectLst/>
                <a:latin typeface="+mn-lt"/>
                <a:ea typeface="+mn-ea"/>
                <a:cs typeface="+mn-cs"/>
              </a:rPr>
              <a:t>Зачем? (на слайде)</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a:t>
            </a:fld>
            <a:endParaRPr lang="ru-RU"/>
          </a:p>
        </p:txBody>
      </p:sp>
    </p:spTree>
    <p:extLst>
      <p:ext uri="{BB962C8B-B14F-4D97-AF65-F5344CB8AC3E}">
        <p14:creationId xmlns:p14="http://schemas.microsoft.com/office/powerpoint/2010/main" val="137359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Нам очень повезло, что есть поддерживающие послания. Вы все их прекрасно знаете, например: «Я верю в тебя!», «У тебя всё получится!» и т.д. Сейчас я предлагаю вам их вспомнить и озвучить по кругу по 1 поддерживающему посланию. </a:t>
            </a:r>
          </a:p>
          <a:p>
            <a:r>
              <a:rPr lang="ru-RU" sz="1200" kern="1200" dirty="0" smtClean="0">
                <a:solidFill>
                  <a:schemeClr val="tx1"/>
                </a:solidFill>
                <a:effectLst/>
                <a:latin typeface="+mn-lt"/>
                <a:ea typeface="+mn-ea"/>
                <a:cs typeface="+mn-cs"/>
              </a:rPr>
              <a:t>	После на слайде появляются поддерживающие послания взрослых.</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10</a:t>
            </a:fld>
            <a:endParaRPr lang="ru-RU"/>
          </a:p>
        </p:txBody>
      </p:sp>
    </p:spTree>
    <p:extLst>
      <p:ext uri="{BB962C8B-B14F-4D97-AF65-F5344CB8AC3E}">
        <p14:creationId xmlns:p14="http://schemas.microsoft.com/office/powerpoint/2010/main" val="156111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Поддерживающие послания взрослых </a:t>
            </a:r>
            <a:r>
              <a:rPr lang="ru-RU" sz="1200" kern="1200" dirty="0" smtClean="0">
                <a:solidFill>
                  <a:schemeClr val="tx1"/>
                </a:solidFill>
                <a:effectLst/>
                <a:latin typeface="+mn-lt"/>
                <a:ea typeface="+mn-ea"/>
                <a:cs typeface="+mn-cs"/>
              </a:rPr>
              <a:t>(на слайде)</a:t>
            </a:r>
          </a:p>
          <a:p>
            <a:r>
              <a:rPr lang="ru-RU" sz="1200" kern="1200" dirty="0" smtClean="0">
                <a:solidFill>
                  <a:schemeClr val="tx1"/>
                </a:solidFill>
                <a:effectLst/>
                <a:latin typeface="+mn-lt"/>
                <a:ea typeface="+mn-ea"/>
                <a:cs typeface="+mn-cs"/>
              </a:rPr>
              <a:t>- Я верю в тебя! </a:t>
            </a:r>
          </a:p>
          <a:p>
            <a:r>
              <a:rPr lang="ru-RU" sz="1200" kern="1200" dirty="0" smtClean="0">
                <a:solidFill>
                  <a:schemeClr val="tx1"/>
                </a:solidFill>
                <a:effectLst/>
                <a:latin typeface="+mn-lt"/>
                <a:ea typeface="+mn-ea"/>
                <a:cs typeface="+mn-cs"/>
              </a:rPr>
              <a:t>- Ты важный! Ты ценный! Ты нужный! </a:t>
            </a:r>
          </a:p>
          <a:p>
            <a:r>
              <a:rPr lang="ru-RU" sz="1200" kern="1200" dirty="0" smtClean="0">
                <a:solidFill>
                  <a:schemeClr val="tx1"/>
                </a:solidFill>
                <a:effectLst/>
                <a:latin typeface="+mn-lt"/>
                <a:ea typeface="+mn-ea"/>
                <a:cs typeface="+mn-cs"/>
              </a:rPr>
              <a:t>- Что бы ни случилось, я рядом, я помогу </a:t>
            </a:r>
          </a:p>
          <a:p>
            <a:r>
              <a:rPr lang="ru-RU" sz="1200" kern="1200" dirty="0" smtClean="0">
                <a:solidFill>
                  <a:schemeClr val="tx1"/>
                </a:solidFill>
                <a:effectLst/>
                <a:latin typeface="+mn-lt"/>
                <a:ea typeface="+mn-ea"/>
                <a:cs typeface="+mn-cs"/>
              </a:rPr>
              <a:t>- Я рада, что ты - часть нашей группы!</a:t>
            </a:r>
          </a:p>
          <a:p>
            <a:r>
              <a:rPr lang="ru-RU" sz="1200" kern="1200" dirty="0" smtClean="0">
                <a:solidFill>
                  <a:schemeClr val="tx1"/>
                </a:solidFill>
                <a:effectLst/>
                <a:latin typeface="+mn-lt"/>
                <a:ea typeface="+mn-ea"/>
                <a:cs typeface="+mn-cs"/>
              </a:rPr>
              <a:t>- Ошибаться не страшно, все совершают ошибки.</a:t>
            </a:r>
          </a:p>
          <a:p>
            <a:r>
              <a:rPr lang="ru-RU" sz="1200" kern="1200" dirty="0" smtClean="0">
                <a:solidFill>
                  <a:schemeClr val="tx1"/>
                </a:solidFill>
                <a:effectLst/>
                <a:latin typeface="+mn-lt"/>
                <a:ea typeface="+mn-ea"/>
                <a:cs typeface="+mn-cs"/>
              </a:rPr>
              <a:t>- Я твоя опора на пути взросления. </a:t>
            </a:r>
          </a:p>
          <a:p>
            <a:r>
              <a:rPr lang="ru-RU" sz="1200" kern="1200" dirty="0" smtClean="0">
                <a:solidFill>
                  <a:schemeClr val="tx1"/>
                </a:solidFill>
                <a:effectLst/>
                <a:latin typeface="+mn-lt"/>
                <a:ea typeface="+mn-ea"/>
                <a:cs typeface="+mn-cs"/>
              </a:rPr>
              <a:t>- Ты хороший, несмотря ни на что! </a:t>
            </a:r>
          </a:p>
          <a:p>
            <a:r>
              <a:rPr lang="ru-RU" sz="1200" kern="1200" dirty="0" smtClean="0">
                <a:solidFill>
                  <a:schemeClr val="tx1"/>
                </a:solidFill>
                <a:effectLst/>
                <a:latin typeface="+mn-lt"/>
                <a:ea typeface="+mn-ea"/>
                <a:cs typeface="+mn-cs"/>
              </a:rPr>
              <a:t>- Все твои чувства правильные. Ты имеешь право на любые эмоции! </a:t>
            </a:r>
          </a:p>
          <a:p>
            <a:r>
              <a:rPr lang="ru-RU" sz="1200" kern="1200" dirty="0" smtClean="0">
                <a:solidFill>
                  <a:schemeClr val="tx1"/>
                </a:solidFill>
                <a:effectLst/>
                <a:latin typeface="+mn-lt"/>
                <a:ea typeface="+mn-ea"/>
                <a:cs typeface="+mn-cs"/>
              </a:rPr>
              <a:t>- Ты справишься, у тебя все получится!</a:t>
            </a:r>
          </a:p>
          <a:p>
            <a:r>
              <a:rPr lang="ru-RU" sz="1200" kern="1200" dirty="0" smtClean="0">
                <a:solidFill>
                  <a:schemeClr val="tx1"/>
                </a:solidFill>
                <a:effectLst/>
                <a:latin typeface="+mn-lt"/>
                <a:ea typeface="+mn-ea"/>
                <a:cs typeface="+mn-cs"/>
              </a:rPr>
              <a:t>- Что бы не случилось, я всегда приму тебя и помогу! </a:t>
            </a:r>
          </a:p>
          <a:p>
            <a:r>
              <a:rPr lang="ru-RU" sz="1200" kern="1200" dirty="0" smtClean="0">
                <a:solidFill>
                  <a:schemeClr val="tx1"/>
                </a:solidFill>
                <a:effectLst/>
                <a:latin typeface="+mn-lt"/>
                <a:ea typeface="+mn-ea"/>
                <a:cs typeface="+mn-cs"/>
              </a:rPr>
              <a:t>Такие послания даёт ребенку Надежный взрослый. Он помогает детям обрести внутреннюю опору, ощутить базовое доверие к людям и миру. Рядом с таким взрослым дети становятся спокойными, уверенными, интересующимися и «послушными» в хорошем смысле этого слова. </a:t>
            </a:r>
          </a:p>
          <a:p>
            <a:r>
              <a:rPr lang="ru-RU" sz="1200" kern="1200" dirty="0" smtClean="0">
                <a:solidFill>
                  <a:schemeClr val="tx1"/>
                </a:solidFill>
                <a:effectLst/>
                <a:latin typeface="+mn-lt"/>
                <a:ea typeface="+mn-ea"/>
                <a:cs typeface="+mn-cs"/>
              </a:rPr>
              <a:t>Сейчас предлагаю снять </a:t>
            </a:r>
            <a:r>
              <a:rPr lang="ru-RU" sz="1200" kern="1200" dirty="0" err="1" smtClean="0">
                <a:solidFill>
                  <a:schemeClr val="tx1"/>
                </a:solidFill>
                <a:effectLst/>
                <a:latin typeface="+mn-lt"/>
                <a:ea typeface="+mn-ea"/>
                <a:cs typeface="+mn-cs"/>
              </a:rPr>
              <a:t>психомышечное</a:t>
            </a:r>
            <a:r>
              <a:rPr lang="ru-RU" sz="1200" kern="1200" dirty="0" smtClean="0">
                <a:solidFill>
                  <a:schemeClr val="tx1"/>
                </a:solidFill>
                <a:effectLst/>
                <a:latin typeface="+mn-lt"/>
                <a:ea typeface="+mn-ea"/>
                <a:cs typeface="+mn-cs"/>
              </a:rPr>
              <a:t> напряжение, возможно, если ваш эмоциональный сосуд переполнен, адекватно выразить ваш гнев, выполнив несколько упражнений. Упражнение «Весёлая гимнастика». </a:t>
            </a:r>
          </a:p>
          <a:p>
            <a:r>
              <a:rPr lang="ru-RU" sz="1200" b="1" kern="1200" dirty="0" smtClean="0">
                <a:solidFill>
                  <a:schemeClr val="tx1"/>
                </a:solidFill>
                <a:effectLst/>
                <a:latin typeface="+mn-lt"/>
                <a:ea typeface="+mn-ea"/>
                <a:cs typeface="+mn-cs"/>
              </a:rPr>
              <a:t>Упражнение «Рубка дров».</a:t>
            </a:r>
          </a:p>
          <a:p>
            <a:r>
              <a:rPr lang="ru-RU" sz="1200" kern="1200" dirty="0" smtClean="0">
                <a:solidFill>
                  <a:schemeClr val="tx1"/>
                </a:solidFill>
                <a:effectLst/>
                <a:latin typeface="+mn-lt"/>
                <a:ea typeface="+mn-ea"/>
                <a:cs typeface="+mn-cs"/>
              </a:rPr>
              <a:t>Цель: обучение способам адекватного выражения гнева.</a:t>
            </a:r>
          </a:p>
          <a:p>
            <a:r>
              <a:rPr lang="ru-RU" sz="1200" kern="1200" dirty="0" smtClean="0">
                <a:solidFill>
                  <a:schemeClr val="tx1"/>
                </a:solidFill>
                <a:effectLst/>
                <a:latin typeface="+mn-lt"/>
                <a:ea typeface="+mn-ea"/>
                <a:cs typeface="+mn-cs"/>
              </a:rPr>
              <a:t>Содержание: сейчас мы с вами будем рубить воображаемым топором воображаемые дрова с криком «Ха!»</a:t>
            </a:r>
          </a:p>
          <a:p>
            <a:r>
              <a:rPr lang="ru-RU" sz="1200" kern="1200" dirty="0" smtClean="0">
                <a:solidFill>
                  <a:schemeClr val="tx1"/>
                </a:solidFill>
                <a:effectLst/>
                <a:latin typeface="+mn-lt"/>
                <a:ea typeface="+mn-ea"/>
                <a:cs typeface="+mn-cs"/>
              </a:rPr>
              <a:t>Это поможет выходу гнева.</a:t>
            </a:r>
          </a:p>
          <a:p>
            <a:r>
              <a:rPr lang="ru-RU" sz="1200" b="1" kern="1200" dirty="0" smtClean="0">
                <a:solidFill>
                  <a:schemeClr val="tx1"/>
                </a:solidFill>
                <a:effectLst/>
                <a:latin typeface="+mn-lt"/>
                <a:ea typeface="+mn-ea"/>
                <a:cs typeface="+mn-cs"/>
              </a:rPr>
              <a:t>Упражнение «Доброе животное».</a:t>
            </a:r>
          </a:p>
          <a:p>
            <a:r>
              <a:rPr lang="ru-RU" sz="1200" kern="1200" dirty="0" smtClean="0">
                <a:solidFill>
                  <a:schemeClr val="tx1"/>
                </a:solidFill>
                <a:effectLst/>
                <a:latin typeface="+mn-lt"/>
                <a:ea typeface="+mn-ea"/>
                <a:cs typeface="+mn-cs"/>
              </a:rPr>
              <a:t>Цель игры: снятие </a:t>
            </a:r>
            <a:r>
              <a:rPr lang="ru-RU" sz="1200" kern="1200" dirty="0" err="1" smtClean="0">
                <a:solidFill>
                  <a:schemeClr val="tx1"/>
                </a:solidFill>
                <a:effectLst/>
                <a:latin typeface="+mn-lt"/>
                <a:ea typeface="+mn-ea"/>
                <a:cs typeface="+mn-cs"/>
              </a:rPr>
              <a:t>психомышечного</a:t>
            </a:r>
            <a:r>
              <a:rPr lang="ru-RU" sz="1200" kern="1200" dirty="0" smtClean="0">
                <a:solidFill>
                  <a:schemeClr val="tx1"/>
                </a:solidFill>
                <a:effectLst/>
                <a:latin typeface="+mn-lt"/>
                <a:ea typeface="+mn-ea"/>
                <a:cs typeface="+mn-cs"/>
              </a:rPr>
              <a:t> напряжения, обучение детей пониманию чувств других, сплочение детского коллектива.</a:t>
            </a:r>
          </a:p>
          <a:p>
            <a:r>
              <a:rPr lang="ru-RU" sz="1200" kern="1200" dirty="0" smtClean="0">
                <a:solidFill>
                  <a:schemeClr val="tx1"/>
                </a:solidFill>
                <a:effectLst/>
                <a:latin typeface="+mn-lt"/>
                <a:ea typeface="+mn-ea"/>
                <a:cs typeface="+mn-cs"/>
              </a:rPr>
              <a:t>Содержание: педагог-психолог таинственным голосом говорит: «Встаньте, пожалуйста, в круг и возьмитесь за руки. Мы- одно большое, доброе животное. Давайте послушаем, как оно дышит! А теперь подышим вместе! На вдох делаем шаг вперёд, на выдох – шаг назад. А теперь на вдох делаем 2 шага вперёд, на выдох – 2 шага назад. Вдох – 2 шага вперёд. Выдох – 2 шага назад. Так не только дышит животное, так же чётко и ровно бьётся его большое доброе сердце. Стук- шаг вперёд, стук – шаг назад. Мы все берём дыхание и стук сердца этого животного себе».</a:t>
            </a:r>
          </a:p>
          <a:p>
            <a:r>
              <a:rPr lang="ru-RU" sz="1200" kern="1200" dirty="0" smtClean="0">
                <a:solidFill>
                  <a:schemeClr val="tx1"/>
                </a:solidFill>
                <a:effectLst/>
                <a:latin typeface="+mn-lt"/>
                <a:ea typeface="+mn-ea"/>
                <a:cs typeface="+mn-cs"/>
              </a:rPr>
              <a:t>Как ваши ощущения? (ответы педагогов)</a:t>
            </a:r>
          </a:p>
          <a:p>
            <a:r>
              <a:rPr lang="ru-RU" sz="1200" kern="1200" dirty="0" smtClean="0">
                <a:solidFill>
                  <a:schemeClr val="tx1"/>
                </a:solidFill>
                <a:effectLst/>
                <a:latin typeface="+mn-lt"/>
                <a:ea typeface="+mn-ea"/>
                <a:cs typeface="+mn-cs"/>
              </a:rPr>
              <a:t>Сегодня практикум и нам не обойтись </a:t>
            </a:r>
            <a:r>
              <a:rPr lang="ru-RU" sz="1200" b="0" kern="1200" dirty="0" smtClean="0">
                <a:solidFill>
                  <a:schemeClr val="tx1"/>
                </a:solidFill>
                <a:effectLst/>
                <a:latin typeface="+mn-lt"/>
                <a:ea typeface="+mn-ea"/>
                <a:cs typeface="+mn-cs"/>
              </a:rPr>
              <a:t>без</a:t>
            </a:r>
            <a:r>
              <a:rPr lang="ru-RU" sz="1200" b="1" kern="1200" dirty="0" smtClean="0">
                <a:solidFill>
                  <a:schemeClr val="tx1"/>
                </a:solidFill>
                <a:effectLst/>
                <a:latin typeface="+mn-lt"/>
                <a:ea typeface="+mn-ea"/>
                <a:cs typeface="+mn-cs"/>
              </a:rPr>
              <a:t> решения педагогических ситуаций.</a:t>
            </a:r>
          </a:p>
          <a:p>
            <a:pPr lvl="0"/>
            <a:r>
              <a:rPr lang="ru-RU" sz="1200" kern="1200" dirty="0" smtClean="0">
                <a:solidFill>
                  <a:schemeClr val="tx1"/>
                </a:solidFill>
                <a:effectLst/>
                <a:latin typeface="+mn-lt"/>
                <a:ea typeface="+mn-ea"/>
                <a:cs typeface="+mn-cs"/>
              </a:rPr>
              <a:t>Ситуация. В песочнице Маша и Даша не поделили игрушку. Отнимали лопатку друг у друга, начали кричать. Даша разозлилась и ударила Машу. Маша расплакалась.</a:t>
            </a:r>
          </a:p>
          <a:p>
            <a:r>
              <a:rPr lang="ru-RU" sz="1200" kern="1200" dirty="0" smtClean="0">
                <a:solidFill>
                  <a:schemeClr val="tx1"/>
                </a:solidFill>
                <a:effectLst/>
                <a:latin typeface="+mn-lt"/>
                <a:ea typeface="+mn-ea"/>
                <a:cs typeface="+mn-cs"/>
              </a:rPr>
              <a:t>Воспитатель Даше: «Да что это такое? Да как ты себя ведёшь? Да это ужас какой-то! Хорошие девочки не дерутся! Драчунья!» Наказала Дашу, поставив в угол.</a:t>
            </a:r>
          </a:p>
          <a:p>
            <a:r>
              <a:rPr lang="ru-RU" sz="1200" i="1" kern="1200" dirty="0" smtClean="0">
                <a:solidFill>
                  <a:schemeClr val="tx1"/>
                </a:solidFill>
                <a:effectLst/>
                <a:latin typeface="+mn-lt"/>
                <a:ea typeface="+mn-ea"/>
                <a:cs typeface="+mn-cs"/>
              </a:rPr>
              <a:t>Как бы поступили вы?</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Утром Паша и Саша подрались в группе. Паша часто дрался, поэтому и остался виноватым. Воспитатель вывела его из группы и сказала успокоиться. После прогулки Паша вновь подрался, но с другим мальчиком. Вечером воспитатель пожаловалась родителям на поведение Паши.</a:t>
            </a:r>
          </a:p>
          <a:p>
            <a:r>
              <a:rPr lang="ru-RU" sz="1200" i="1" kern="1200" dirty="0" smtClean="0">
                <a:solidFill>
                  <a:schemeClr val="tx1"/>
                </a:solidFill>
                <a:effectLst/>
                <a:latin typeface="+mn-lt"/>
                <a:ea typeface="+mn-ea"/>
                <a:cs typeface="+mn-cs"/>
              </a:rPr>
              <a:t>Как бы поступили вы?</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Эдик практически каждое утро заходил в группу в плохом настроении. Любая мелочь могла спровоцировать вспышки агрессии. Эдик начинал бросать предметы, а иногда в ход шли стулья. Порой воспитателю приходилось сдерживать Эдика в своих объятиях, лишь бы он успокоился, но через какое – то время все повторялось. Видя это, младший воспитатель громко и агрессивно, пытаясь успокоить Эдика, повторяла: «Можешь так себя вести дома, а здесь не смей! Деловой какой! Надо же! Успокойся!!! Быстро!!!»</a:t>
            </a:r>
          </a:p>
          <a:p>
            <a:r>
              <a:rPr lang="ru-RU" sz="1200" i="1" kern="1200" dirty="0" smtClean="0">
                <a:solidFill>
                  <a:schemeClr val="tx1"/>
                </a:solidFill>
                <a:effectLst/>
                <a:latin typeface="+mn-lt"/>
                <a:ea typeface="+mn-ea"/>
                <a:cs typeface="+mn-cs"/>
              </a:rPr>
              <a:t>Как бы поступили вы?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Педагоги делятся на три группы, решают ситуации, озвучивают результаты. (В онлайн упражнение убираем, останавливаем внимание</a:t>
            </a:r>
            <a:r>
              <a:rPr lang="ru-RU" sz="1200" kern="1200" baseline="0" dirty="0" smtClean="0">
                <a:solidFill>
                  <a:schemeClr val="tx1"/>
                </a:solidFill>
                <a:effectLst/>
                <a:latin typeface="+mn-lt"/>
                <a:ea typeface="+mn-ea"/>
                <a:cs typeface="+mn-cs"/>
              </a:rPr>
              <a:t> только на посланиях</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11</a:t>
            </a:fld>
            <a:endParaRPr lang="ru-RU"/>
          </a:p>
        </p:txBody>
      </p:sp>
    </p:spTree>
    <p:extLst>
      <p:ext uri="{BB962C8B-B14F-4D97-AF65-F5344CB8AC3E}">
        <p14:creationId xmlns:p14="http://schemas.microsoft.com/office/powerpoint/2010/main" val="162470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каждой группе детского сада есть хотя бы один ребёнок с признаками агрессивного поведения. Такой ребёнок дерётся, отбирает игрушки, обзывается, одним словом, становятся «грозой» всего коллектива. Такого ребёнка очень сложно принять, а ещё сложнее понять. Наличие такого ребёнка в группе вызывает недовольство других родителей и, конечно же, желание избавиться от такого маленького агрессора. Именно о таком ребёнке мы сегодня будем говорить на нашем семинаре. А теперь небольшая лекция про детскую агрессию. Что же такое детская агрессия? Таким образом, можно сделать вывод: если агрес­сия – это действие, то агрессивность – готовность к совершению таких действий.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Детская агрессия </a:t>
            </a:r>
            <a:r>
              <a:rPr lang="ru-RU" sz="1200" kern="1200" dirty="0" smtClean="0">
                <a:solidFill>
                  <a:schemeClr val="tx1"/>
                </a:solidFill>
                <a:effectLst/>
                <a:latin typeface="+mn-lt"/>
                <a:ea typeface="+mn-ea"/>
                <a:cs typeface="+mn-cs"/>
              </a:rPr>
              <a:t>– активная форма выражения эмоции гнева, которая проявляется через причинение ущерба человеку или предмету. Агрессия не бывает без эмоции гнева. Как правило, гнев, злость – это то, что на поверхности, а внутри могут быть совершенно другие переживания. </a:t>
            </a:r>
            <a:r>
              <a:rPr lang="ru-RU" sz="1200" b="1" dirty="0" smtClean="0">
                <a:latin typeface="Times New Roman" panose="02020603050405020304" pitchFamily="18" charset="0"/>
                <a:cs typeface="Times New Roman" panose="02020603050405020304" pitchFamily="18" charset="0"/>
              </a:rPr>
              <a:t>Агрессивность</a:t>
            </a:r>
            <a:r>
              <a:rPr lang="ru-RU" sz="1200" dirty="0" smtClean="0">
                <a:latin typeface="Times New Roman" panose="02020603050405020304" pitchFamily="18" charset="0"/>
                <a:cs typeface="Times New Roman" panose="02020603050405020304" pitchFamily="18" charset="0"/>
              </a:rPr>
              <a:t> – это свойство личности, «выража­ющееся в готовности к агрессии».</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12</a:t>
            </a:fld>
            <a:endParaRPr lang="ru-RU"/>
          </a:p>
        </p:txBody>
      </p:sp>
    </p:spTree>
    <p:extLst>
      <p:ext uri="{BB962C8B-B14F-4D97-AF65-F5344CB8AC3E}">
        <p14:creationId xmlns:p14="http://schemas.microsoft.com/office/powerpoint/2010/main" val="52535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Давайте представим, что наши эмоции — это сосуд и на самой верхушке этого сосуда находятся такие чувства, как гнев, злость, раздражением. Это то, что мы с вами видим. Если спуститься ниже на один уровень, то, как вы думаете, какие чувства там будут спрятаны, какие чувства могут вызвать агрессию? (</a:t>
            </a:r>
            <a:r>
              <a:rPr lang="ru-RU" sz="1200" i="1" kern="1200" dirty="0" smtClean="0">
                <a:solidFill>
                  <a:schemeClr val="tx1"/>
                </a:solidFill>
                <a:effectLst/>
                <a:latin typeface="+mn-lt"/>
                <a:ea typeface="+mn-ea"/>
                <a:cs typeface="+mn-cs"/>
              </a:rPr>
              <a:t>педагоги предлагают свои ответы). </a:t>
            </a:r>
            <a:r>
              <a:rPr lang="ru-RU" sz="1200" kern="1200" dirty="0" smtClean="0">
                <a:solidFill>
                  <a:schemeClr val="tx1"/>
                </a:solidFill>
                <a:effectLst/>
                <a:latin typeface="+mn-lt"/>
                <a:ea typeface="+mn-ea"/>
                <a:cs typeface="+mn-cs"/>
              </a:rPr>
              <a:t>Это действительно такие переживания, как боль, страх, обида. Эти чувства, очень страдательные, поэтому их сложно высказать, о них обычно умалчивают и иногда даже не осознают. Если спускаться ниже по кувшину, то попробуйте ответить на такой вопрос: «От чего возникают «страдательные» чувства?» </a:t>
            </a:r>
            <a:r>
              <a:rPr lang="ru-RU" sz="1200" i="1" kern="1200" dirty="0" smtClean="0">
                <a:solidFill>
                  <a:schemeClr val="tx1"/>
                </a:solidFill>
                <a:effectLst/>
                <a:latin typeface="+mn-lt"/>
                <a:ea typeface="+mn-ea"/>
                <a:cs typeface="+mn-cs"/>
              </a:rPr>
              <a:t>(педагоги дают свои ответы). </a:t>
            </a:r>
            <a:r>
              <a:rPr lang="ru-RU" sz="1200" kern="1200" dirty="0" smtClean="0">
                <a:solidFill>
                  <a:schemeClr val="tx1"/>
                </a:solidFill>
                <a:effectLst/>
                <a:latin typeface="+mn-lt"/>
                <a:ea typeface="+mn-ea"/>
                <a:cs typeface="+mn-cs"/>
              </a:rPr>
              <a:t>Причина возникновения боли, страха, обиды лежит в неудовлетворении потребности.  Мы сейчас не будем говорить о всех потребностях человека, а остановимся на тех, которые связаны с общением ребёнка с окружающими людьми. К этим потребностям мы можем отнести: потребность в любви, понимании, принятии, ласке, успехе, уважении, свободе, развитии, успехе и т.д.  Всегда за негативным переживаем, а в нашем случае за агрессией, будет стоять нереализованная потребность.  А на самом дне нашего кувшина находится наше отношение к самому себе: я –хороший, я – любимый, я – могу и т.д. </a:t>
            </a:r>
          </a:p>
          <a:p>
            <a:r>
              <a:rPr lang="ru-RU" sz="1200" kern="1200" dirty="0" smtClean="0">
                <a:solidFill>
                  <a:schemeClr val="tx1"/>
                </a:solidFill>
                <a:effectLst/>
                <a:latin typeface="+mn-lt"/>
                <a:ea typeface="+mn-ea"/>
                <a:cs typeface="+mn-cs"/>
              </a:rPr>
              <a:t>Конечно, формирование отношения ребёнка к самому себе должно происходить в семье. Но нам как педагогам тоже очень важно знать, что происходит с ребёнком, как появляется у него агрессия и каковы причины её возникновения. На причинах мы не будем останавливаться, вам озвучивала</a:t>
            </a:r>
            <a:r>
              <a:rPr lang="ru-RU" sz="1200" kern="1200" baseline="0" dirty="0" smtClean="0">
                <a:solidFill>
                  <a:schemeClr val="tx1"/>
                </a:solidFill>
                <a:effectLst/>
                <a:latin typeface="+mn-lt"/>
                <a:ea typeface="+mn-ea"/>
                <a:cs typeface="+mn-cs"/>
              </a:rPr>
              <a:t> их моя коллега.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13</a:t>
            </a:fld>
            <a:endParaRPr lang="ru-RU"/>
          </a:p>
        </p:txBody>
      </p:sp>
    </p:spTree>
    <p:extLst>
      <p:ext uri="{BB962C8B-B14F-4D97-AF65-F5344CB8AC3E}">
        <p14:creationId xmlns:p14="http://schemas.microsoft.com/office/powerpoint/2010/main" val="311325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Работа с агрессивными</a:t>
            </a:r>
            <a:r>
              <a:rPr lang="ru-RU" baseline="0" dirty="0" smtClean="0"/>
              <a:t> детьми заключается в четырех направлениях.</a:t>
            </a:r>
            <a:r>
              <a:rPr lang="ru-RU" sz="1200" i="1" dirty="0" smtClean="0"/>
              <a:t> Обучение ребёнка приемлемым способам выражения гнева,</a:t>
            </a:r>
            <a:r>
              <a:rPr lang="ru-RU" sz="1200" i="1" baseline="0" dirty="0" smtClean="0"/>
              <a:t> </a:t>
            </a:r>
            <a:r>
              <a:rPr lang="ru-RU" baseline="0" dirty="0" smtClean="0"/>
              <a:t> </a:t>
            </a:r>
            <a:r>
              <a:rPr lang="ru-RU" sz="1200" i="1" dirty="0" smtClean="0"/>
              <a:t>Обучение навыкам распознавания и контроля эмоций, Отработка навыков общения, Формирование способности к эмпатии, доверию, сочувствию, сопереживанию.</a:t>
            </a: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Прошу одного добровольца</a:t>
            </a:r>
            <a:r>
              <a:rPr lang="ru-RU" baseline="0" dirty="0" smtClean="0"/>
              <a:t> выйти ко мне. У меня есть воздушный шарик, прошу его надуть и резко отпустить. Что с ним произошло? Как он передвигался? Теперь прошу надуть еще один шарик и постепенно выпустить из него воздух. Что с этим шариком произошло? Точно так же и с гневом происходит, если ребенок копить в себе отрицательный эмоции со временем, он взрывается, стремительно передвигается и происходит небольшая катастрофа. Поэтом необходимо проживать гнев. Кто хочет поделиться опытом, с помощью чего вы детей учите правильно выражать гнев?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i="1" dirty="0" smtClean="0"/>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14</a:t>
            </a:fld>
            <a:endParaRPr lang="ru-RU"/>
          </a:p>
        </p:txBody>
      </p:sp>
    </p:spTree>
    <p:extLst>
      <p:ext uri="{BB962C8B-B14F-4D97-AF65-F5344CB8AC3E}">
        <p14:creationId xmlns:p14="http://schemas.microsoft.com/office/powerpoint/2010/main" val="218600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Правильно, это может быть уголок гнева. Где будут расположены например, «банка гнева» или «стаканчик крика»,  груша для битья, различные листы чтоб их можно было порвать или скомкать, игрушечный молок им можно постучать, «подушка для биться» , тоже можно ее там расположить. Вариантов очень много, главное проявить фантазию.</a:t>
            </a:r>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15</a:t>
            </a:fld>
            <a:endParaRPr lang="ru-RU"/>
          </a:p>
        </p:txBody>
      </p:sp>
    </p:spTree>
    <p:extLst>
      <p:ext uri="{BB962C8B-B14F-4D97-AF65-F5344CB8AC3E}">
        <p14:creationId xmlns:p14="http://schemas.microsoft.com/office/powerpoint/2010/main" val="3167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Обучение навыкам распознавания и контроля эмоций</a:t>
            </a:r>
            <a:r>
              <a:rPr lang="ru-RU" sz="1200" b="1" kern="1200" baseline="0" dirty="0" smtClean="0">
                <a:solidFill>
                  <a:schemeClr val="tx1"/>
                </a:solidFill>
                <a:latin typeface="+mn-lt"/>
                <a:ea typeface="+mn-ea"/>
                <a:cs typeface="+mn-cs"/>
              </a:rPr>
              <a:t>. </a:t>
            </a:r>
            <a:r>
              <a:rPr lang="ru-RU" dirty="0" smtClean="0"/>
              <a:t>Это</a:t>
            </a:r>
            <a:r>
              <a:rPr lang="ru-RU" baseline="0" dirty="0" smtClean="0"/>
              <a:t> направление Наталья Анатольевна уже раскрывала. Я же хочу с вами поделиться технологией «Триггеры гнева», которая детям поможет выйти из ситуации без разжигания конфликта. Технология подразумевает под собой, построения плана. В центре у нас расположен ребенок испытывающий гнев. От него идут стрелки, я предлагаю вспомнить какие ситуации могут спровоцировать гнев ребенка, затем мы придумываем для каждой ситуации пути решения.   Уважаемые педагога, я предлагаю разработать свой собственный план, проработать его, чтобы вы смогли разработать со своими детьми в группе (Совместно выполняем задание). После разработки вашего «</a:t>
            </a:r>
            <a:r>
              <a:rPr lang="ru-RU" baseline="0" dirty="0" err="1" smtClean="0"/>
              <a:t>тригеры</a:t>
            </a:r>
            <a:r>
              <a:rPr lang="ru-RU" baseline="0" dirty="0" smtClean="0"/>
              <a:t> гнева» вы его размешаете на стене в группе, для того чтобы дети в любой момент могли к нему обратиться и посмотреть, что он может предпринять в той или иной ситуации. Нужно обязательно помнить, это технология будет работать в том случае, если работа будет системной. Первое время нужен ваш большой вклад в работу, что бы дети подходили к этому плану за помощью, а потом они уже без вашей . Эта технология помогает проработать еще одно направление во взаимодействии с агрессивными детьми, это отработка навыков общения. Все мы помним о наших замечательных социально-коммуникативных играх, и </a:t>
            </a:r>
            <a:r>
              <a:rPr lang="ru-RU" baseline="0" dirty="0" err="1" smtClean="0"/>
              <a:t>психогимнастиках</a:t>
            </a:r>
            <a:r>
              <a:rPr lang="ru-RU" baseline="0" dirty="0" smtClean="0"/>
              <a:t>, упражнениях направленных на развитие навыков общения. Для того чтобы ребенка научить конструктивно вести диалог, мы сами не в коем случае не должны проявлять гнев. Никакого психологического и тем более физического влияния не должно проявляться по отношению к таким детям.  </a:t>
            </a:r>
            <a:r>
              <a:rPr lang="ru-RU" dirty="0" smtClean="0"/>
              <a:t>Никто не любит критику, но без нее не бывает развития. Что бы не критиковать,</a:t>
            </a:r>
            <a:r>
              <a:rPr lang="ru-RU" baseline="0" dirty="0" smtClean="0"/>
              <a:t> а давать конструктивную обратную связь. </a:t>
            </a:r>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16</a:t>
            </a:fld>
            <a:endParaRPr lang="ru-RU"/>
          </a:p>
        </p:txBody>
      </p:sp>
    </p:spTree>
    <p:extLst>
      <p:ext uri="{BB962C8B-B14F-4D97-AF65-F5344CB8AC3E}">
        <p14:creationId xmlns:p14="http://schemas.microsoft.com/office/powerpoint/2010/main" val="356910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Сейчас у нас с вами будет возможность обучится способам конструктивного взаимодействия с ребенком. </a:t>
            </a:r>
            <a:r>
              <a:rPr lang="ru-RU" sz="1200" kern="1200" dirty="0" smtClean="0">
                <a:solidFill>
                  <a:schemeClr val="tx1"/>
                </a:solidFill>
                <a:effectLst/>
                <a:latin typeface="+mn-lt"/>
                <a:ea typeface="+mn-ea"/>
                <a:cs typeface="+mn-cs"/>
              </a:rPr>
              <a:t> И то, что вы узнаете, важно опробовать в жизни.</a:t>
            </a:r>
            <a:r>
              <a:rPr lang="ru-RU" sz="1200" kern="1200" baseline="0" dirty="0" smtClean="0">
                <a:solidFill>
                  <a:schemeClr val="tx1"/>
                </a:solidFill>
                <a:effectLst/>
                <a:latin typeface="+mn-lt"/>
                <a:ea typeface="+mn-ea"/>
                <a:cs typeface="+mn-cs"/>
              </a:rPr>
              <a:t> (педагоги получают фразы и пытаются их перефразировать с помощью технологии). Прочитайте пожалуйста фразу и попробуем ее перефразировать   </a:t>
            </a:r>
            <a:r>
              <a:rPr lang="ru-RU" baseline="0" dirty="0" smtClean="0"/>
              <a:t>используя технику «Бутерброд». В начале скажите, что сделано хорошо, и что получилось, затем, то, что нужно улучшить (это и будет критика), и в конце опять плюс, что-то позитивное и ободряющее. В таком формате, любая информация воспринимается как рекомендация и не вызывает у человека негативных эмоций и сопротивления. </a:t>
            </a:r>
          </a:p>
        </p:txBody>
      </p:sp>
      <p:sp>
        <p:nvSpPr>
          <p:cNvPr id="4" name="Номер слайда 3"/>
          <p:cNvSpPr>
            <a:spLocks noGrp="1"/>
          </p:cNvSpPr>
          <p:nvPr>
            <p:ph type="sldNum" sz="quarter" idx="10"/>
          </p:nvPr>
        </p:nvSpPr>
        <p:spPr/>
        <p:txBody>
          <a:bodyPr/>
          <a:lstStyle/>
          <a:p>
            <a:fld id="{BBC78DDD-03FD-4FB7-AA13-355E30368213}" type="slidenum">
              <a:rPr lang="ru-RU" smtClean="0"/>
              <a:t>17</a:t>
            </a:fld>
            <a:endParaRPr lang="ru-RU"/>
          </a:p>
        </p:txBody>
      </p:sp>
    </p:spTree>
    <p:extLst>
      <p:ext uri="{BB962C8B-B14F-4D97-AF65-F5344CB8AC3E}">
        <p14:creationId xmlns:p14="http://schemas.microsoft.com/office/powerpoint/2010/main" val="220418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t>Следующее направление это:</a:t>
            </a:r>
            <a:r>
              <a:rPr lang="ru-RU" sz="1200" i="1" baseline="0" dirty="0" smtClean="0"/>
              <a:t> ф</a:t>
            </a:r>
            <a:r>
              <a:rPr lang="ru-RU" sz="1200" i="1" dirty="0" smtClean="0"/>
              <a:t>ормирование способности к </a:t>
            </a:r>
            <a:r>
              <a:rPr lang="ru-RU" sz="1200" i="1" dirty="0" err="1" smtClean="0"/>
              <a:t>эмпатии</a:t>
            </a:r>
            <a:r>
              <a:rPr lang="ru-RU" sz="1200" i="1" dirty="0" smtClean="0"/>
              <a:t>, доверию, сочувствию, сопереживанию.</a:t>
            </a:r>
            <a:endParaRPr lang="ru-RU" sz="1200" b="1" kern="1200" cap="all" dirty="0" smtClean="0">
              <a:solidFill>
                <a:schemeClr val="tx1"/>
              </a:solidFill>
              <a:effectLst/>
              <a:latin typeface="+mn-lt"/>
              <a:ea typeface="+mn-ea"/>
              <a:cs typeface="+mn-cs"/>
            </a:endParaRPr>
          </a:p>
          <a:p>
            <a:r>
              <a:rPr lang="ru-RU" sz="1200" b="1" kern="1200" cap="all" dirty="0" smtClean="0">
                <a:solidFill>
                  <a:schemeClr val="tx1"/>
                </a:solidFill>
                <a:effectLst/>
                <a:latin typeface="+mn-lt"/>
                <a:ea typeface="+mn-ea"/>
                <a:cs typeface="+mn-cs"/>
              </a:rPr>
              <a:t>Стратегия на стимуляцию гуманных чувств</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с помощью художественной литературы и беседы</a:t>
            </a:r>
            <a:r>
              <a:rPr lang="ru-RU" sz="1200" b="0" kern="1200" baseline="0" dirty="0" smtClean="0">
                <a:solidFill>
                  <a:schemeClr val="tx1"/>
                </a:solidFill>
                <a:effectLst/>
                <a:latin typeface="+mn-lt"/>
                <a:ea typeface="+mn-ea"/>
                <a:cs typeface="+mn-cs"/>
              </a:rPr>
              <a:t> о отрицательных и положительных героях.</a:t>
            </a:r>
            <a:endParaRPr lang="ru-R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СТРАТЕГИЯ НА ПОЛОЖИТЕЛЬНОЕ ПОДКРЕПЛЕНИЕ, ПОХВАЛУ СТИМУЛ</a:t>
            </a:r>
            <a:r>
              <a:rPr lang="ru-RU" sz="1200" kern="1200" dirty="0" smtClean="0">
                <a:solidFill>
                  <a:schemeClr val="tx1"/>
                </a:solidFill>
                <a:effectLst/>
                <a:latin typeface="+mn-lt"/>
                <a:ea typeface="+mn-ea"/>
                <a:cs typeface="+mn-cs"/>
              </a:rPr>
              <a:t>Я</a:t>
            </a:r>
            <a:r>
              <a:rPr lang="ru-RU" sz="1200" b="1" kern="1200" dirty="0" smtClean="0">
                <a:solidFill>
                  <a:schemeClr val="tx1"/>
                </a:solidFill>
                <a:effectLst/>
                <a:latin typeface="+mn-lt"/>
                <a:ea typeface="+mn-ea"/>
                <a:cs typeface="+mn-cs"/>
              </a:rPr>
              <a:t>ЦИЯ	</a:t>
            </a:r>
            <a:r>
              <a:rPr lang="ru-RU" sz="1200" b="0" i="0" kern="1200" dirty="0" smtClean="0">
                <a:solidFill>
                  <a:schemeClr val="tx1"/>
                </a:solidFill>
                <a:effectLst/>
                <a:latin typeface="+mn-lt"/>
                <a:ea typeface="+mn-ea"/>
                <a:cs typeface="+mn-cs"/>
              </a:rPr>
              <a:t>Я знаю ты хотел ударить, но не сделал этого. Я горжусь твоим поступком, ты здесь показал, что ты сильный человек может показать свою силу  в поступках.</a:t>
            </a:r>
            <a:r>
              <a:rPr lang="ru-RU" dirty="0" smtClean="0"/>
              <a:t/>
            </a:r>
            <a:br>
              <a:rPr lang="ru-RU" dirty="0" smtClean="0"/>
            </a:br>
            <a:r>
              <a:rPr lang="ru-RU" sz="1200" b="1" kern="1200" dirty="0" smtClean="0">
                <a:solidFill>
                  <a:schemeClr val="tx1"/>
                </a:solidFill>
                <a:effectLst/>
                <a:latin typeface="+mn-lt"/>
                <a:ea typeface="+mn-ea"/>
                <a:cs typeface="+mn-cs"/>
              </a:rPr>
              <a:t>СТИМУЛЯЦИЯЧУВСТВ УДИВЛЕНИЯ </a:t>
            </a:r>
            <a:r>
              <a:rPr lang="ru-RU" sz="1200" kern="1200" dirty="0" smtClean="0">
                <a:solidFill>
                  <a:schemeClr val="tx1"/>
                </a:solidFill>
                <a:effectLst/>
                <a:latin typeface="+mn-lt"/>
                <a:ea typeface="+mn-ea"/>
                <a:cs typeface="+mn-cs"/>
              </a:rPr>
              <a:t>Через необычность и неожиданность,</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новизну действий и поведения</a:t>
            </a:r>
            <a:r>
              <a:rPr lang="ru-RU" sz="1200" b="1"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взрослого или ребенка. </a:t>
            </a:r>
            <a:r>
              <a:rPr lang="ru-RU" sz="1200" b="0" i="0" kern="1200" dirty="0" smtClean="0">
                <a:solidFill>
                  <a:schemeClr val="tx1"/>
                </a:solidFill>
                <a:effectLst/>
                <a:latin typeface="+mn-lt"/>
                <a:ea typeface="+mn-ea"/>
                <a:cs typeface="+mn-cs"/>
              </a:rPr>
              <a:t>Я хочу вам, открыть секрет, сегодня Юра решил быть очень вежливым и добрым, он готов услышать от вас , кто готов с ним играть в игру....</a:t>
            </a:r>
            <a:r>
              <a:rPr lang="ru-RU" dirty="0" smtClean="0"/>
              <a:t/>
            </a:r>
            <a:br>
              <a:rPr lang="ru-RU" dirty="0" smtClean="0"/>
            </a:br>
            <a:r>
              <a:rPr lang="ru-RU" sz="1200" kern="1200" dirty="0" smtClean="0">
                <a:solidFill>
                  <a:schemeClr val="tx1"/>
                </a:solidFill>
                <a:effectLst/>
                <a:latin typeface="+mn-lt"/>
                <a:ea typeface="+mn-ea"/>
                <a:cs typeface="+mn-cs"/>
              </a:rPr>
              <a:t>«</a:t>
            </a:r>
            <a:r>
              <a:rPr lang="ru-RU" sz="1200" b="1" kern="1200" dirty="0" smtClean="0">
                <a:solidFill>
                  <a:schemeClr val="tx1"/>
                </a:solidFill>
                <a:effectLst/>
                <a:latin typeface="+mn-lt"/>
                <a:ea typeface="+mn-ea"/>
                <a:cs typeface="+mn-cs"/>
              </a:rPr>
              <a:t>ТЕЛЕСНОГО КОНТАКТА </a:t>
            </a:r>
            <a:r>
              <a:rPr lang="ru-RU" sz="1200" kern="1200" dirty="0" smtClean="0">
                <a:solidFill>
                  <a:schemeClr val="tx1"/>
                </a:solidFill>
                <a:effectLst/>
                <a:latin typeface="+mn-lt"/>
                <a:ea typeface="+mn-ea"/>
                <a:cs typeface="+mn-cs"/>
              </a:rPr>
              <a:t>между ребенком жертвой и агрессором (Взрослый предлагает детям взяться за руки и помириться под считалку «мирись, мирись, мирись и больше не дерись, а если будешь драться, то я буду кусаться»).</a:t>
            </a:r>
            <a:r>
              <a:rPr lang="ru-RU" sz="1200" b="1" kern="1200" baseline="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 СТИМУЛЯЦИЯ ЧУВСТВА ЮМОРА </a:t>
            </a:r>
            <a:r>
              <a:rPr lang="ru-RU" sz="1200" b="0" i="0" kern="1200" dirty="0" smtClean="0">
                <a:solidFill>
                  <a:schemeClr val="tx1"/>
                </a:solidFill>
                <a:effectLst/>
                <a:latin typeface="+mn-lt"/>
                <a:ea typeface="+mn-ea"/>
                <a:cs typeface="+mn-cs"/>
              </a:rPr>
              <a:t>Если ребенок испортил другому рисунок (помогите, посмотреть на этот вариант с юмором) А ты знаешь, мне кажется что из этой кляксы может получиться забавный....</a:t>
            </a:r>
            <a:r>
              <a:rPr lang="ru-RU" dirty="0" smtClean="0"/>
              <a:t/>
            </a:r>
            <a:br>
              <a:rPr lang="ru-RU" dirty="0" smtClean="0"/>
            </a:br>
            <a:r>
              <a:rPr lang="ru-RU" sz="1200" b="1" kern="1200" dirty="0" smtClean="0">
                <a:solidFill>
                  <a:schemeClr val="tx1"/>
                </a:solidFill>
                <a:effectLst/>
                <a:latin typeface="+mn-lt"/>
                <a:ea typeface="+mn-ea"/>
                <a:cs typeface="+mn-cs"/>
              </a:rPr>
              <a:t> СТРАТЕГИЯ ОРИЕНТАЦИИ НА ЭМОЦИОНАЛЬНОЕ СОСТОЯНИЕ ДРУГОГО</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
            </a:r>
            <a:br>
              <a:rPr lang="ru-RU" dirty="0" smtClean="0"/>
            </a:br>
            <a:r>
              <a:rPr lang="ru-RU" dirty="0" smtClean="0"/>
              <a:t/>
            </a:r>
            <a:br>
              <a:rPr lang="ru-RU" dirty="0" smtClean="0"/>
            </a:br>
            <a:r>
              <a:rPr lang="ru-RU" dirty="0" smtClean="0"/>
              <a:t/>
            </a:r>
            <a:br>
              <a:rPr lang="ru-RU" dirty="0" smtClean="0"/>
            </a:b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18</a:t>
            </a:fld>
            <a:endParaRPr lang="ru-RU"/>
          </a:p>
        </p:txBody>
      </p:sp>
    </p:spTree>
    <p:extLst>
      <p:ext uri="{BB962C8B-B14F-4D97-AF65-F5344CB8AC3E}">
        <p14:creationId xmlns:p14="http://schemas.microsoft.com/office/powerpoint/2010/main" val="90790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Ну и для того чтобы мы смогли</a:t>
            </a:r>
            <a:r>
              <a:rPr lang="ru-RU" baseline="0" dirty="0" smtClean="0"/>
              <a:t> с вами работать с агрессивными детьми, каждый педагог должен быть сам находиться в ресурсе.  Скажите пожалуйста, каким образом мы можем себе оказать помощь? (педагоги делятся опытом). Мы хотим с вами поделиться следующим упражнением. Для этого прошу вас поделиться на пары, у вас на листе написаны дни недели. Сейчас, мы с вами будем по две минуты жить в понедельник, потом вторник, потом среду итак все дни недели. Как это будет происходить. Вы разбиваетесь на пары, встаете друг напротив друга. Один педагог рассказывает, как он проживает в понедельник, а другой педагог дает краткие рекомендации что нужно сделать, чтоб оставаться всегда в ресурсе, не выгореть (психологи показываю на примере, как нужно выполнять задание). Итак, партнер номер один делиться графиком на день, партнер номер два в ответ, затем меняются. Это будет продолжатся в течении 1,5 потом мы меняемся парами и так до тех пор пока рекомендаций у нас не будет на целую неделю. (В онлайн формате упражнения не будет)</a:t>
            </a:r>
          </a:p>
          <a:p>
            <a:r>
              <a:rPr lang="ru-RU" baseline="0" dirty="0" smtClean="0"/>
              <a:t>Кто хочет поделиться своим впечатлением об упражнении, прочитать какие рекомендации получил?</a:t>
            </a:r>
          </a:p>
          <a:p>
            <a:r>
              <a:rPr lang="ru-RU" baseline="0" dirty="0" smtClean="0"/>
              <a:t>На этом наша встреча закончилась. </a:t>
            </a:r>
            <a:r>
              <a:rPr lang="ru-RU" sz="1200" kern="1200" dirty="0" smtClean="0">
                <a:solidFill>
                  <a:schemeClr val="tx1"/>
                </a:solidFill>
                <a:effectLst/>
                <a:latin typeface="+mn-lt"/>
                <a:ea typeface="+mn-ea"/>
                <a:cs typeface="+mn-cs"/>
              </a:rPr>
              <a:t>Применяйте новые знания в общении с ребенком. Важно почувствовать и пережить первые успехи, и только потом двигаться дальше. Постепенно вы начнете обнаруживать чудесные перемены в вашей ситуации с ребенком, даже если вначале она казалась безнадежной. </a:t>
            </a:r>
            <a:endParaRPr lang="ru-RU" dirty="0" smtClean="0"/>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19</a:t>
            </a:fld>
            <a:endParaRPr lang="ru-RU"/>
          </a:p>
        </p:txBody>
      </p:sp>
    </p:spTree>
    <p:extLst>
      <p:ext uri="{BB962C8B-B14F-4D97-AF65-F5344CB8AC3E}">
        <p14:creationId xmlns:p14="http://schemas.microsoft.com/office/powerpoint/2010/main" val="159500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Чтобы научиться лучше понимать его;</a:t>
            </a:r>
          </a:p>
          <a:p>
            <a:r>
              <a:rPr lang="ru-RU" sz="1200" kern="1200" dirty="0" smtClean="0">
                <a:solidFill>
                  <a:schemeClr val="tx1"/>
                </a:solidFill>
                <a:effectLst/>
                <a:latin typeface="+mn-lt"/>
                <a:ea typeface="+mn-ea"/>
                <a:cs typeface="+mn-cs"/>
              </a:rPr>
              <a:t>- Чтобы объяснить ему, как он сам может понять других людей;</a:t>
            </a:r>
          </a:p>
          <a:p>
            <a:r>
              <a:rPr lang="ru-RU" sz="1200" kern="1200" dirty="0" smtClean="0">
                <a:solidFill>
                  <a:schemeClr val="tx1"/>
                </a:solidFill>
                <a:effectLst/>
                <a:latin typeface="+mn-lt"/>
                <a:ea typeface="+mn-ea"/>
                <a:cs typeface="+mn-cs"/>
              </a:rPr>
              <a:t>- Чтобы в итоге дать ему возможность понять самого себя.</a:t>
            </a:r>
          </a:p>
          <a:p>
            <a:r>
              <a:rPr lang="ru-RU" sz="1200" kern="1200" dirty="0" smtClean="0">
                <a:solidFill>
                  <a:schemeClr val="tx1"/>
                </a:solidFill>
                <a:effectLst/>
                <a:latin typeface="+mn-lt"/>
                <a:ea typeface="+mn-ea"/>
                <a:cs typeface="+mn-cs"/>
              </a:rPr>
              <a:t>Наверняка вам знакомо такое понятие как эмоциональный интеллект. Это</a:t>
            </a:r>
          </a:p>
          <a:p>
            <a:r>
              <a:rPr lang="ru-RU" sz="1200" kern="1200" dirty="0" smtClean="0">
                <a:solidFill>
                  <a:schemeClr val="tx1"/>
                </a:solidFill>
                <a:effectLst/>
                <a:latin typeface="+mn-lt"/>
                <a:ea typeface="+mn-ea"/>
                <a:cs typeface="+mn-cs"/>
              </a:rPr>
              <a:t>способность человека осознавать свои и чужие эмоции, улавливать то, чего хотят и в чём нуждаются другие люди, умение с ними поладить, пережить стресс.</a:t>
            </a:r>
          </a:p>
          <a:p>
            <a:r>
              <a:rPr lang="ru-RU" sz="1200" kern="1200" dirty="0" smtClean="0">
                <a:solidFill>
                  <a:schemeClr val="tx1"/>
                </a:solidFill>
                <a:effectLst/>
                <a:latin typeface="+mn-lt"/>
                <a:ea typeface="+mn-ea"/>
                <a:cs typeface="+mn-cs"/>
              </a:rPr>
              <a:t>В древние времена, ещё до формирования разума, эмоциональный интеллект был ключевым фактором, способствующим выживанию, помогал адаптироваться в окружающей среде и находить общий язык с сородичами. Об этом писал ещё Чарльз Дарвин в книге «Выражение эмоций у людей и животных».</a:t>
            </a:r>
          </a:p>
          <a:p>
            <a:r>
              <a:rPr lang="ru-RU" sz="1200" b="1" kern="1200" dirty="0" smtClean="0">
                <a:solidFill>
                  <a:schemeClr val="tx1"/>
                </a:solidFill>
                <a:effectLst/>
                <a:latin typeface="+mn-lt"/>
                <a:ea typeface="+mn-ea"/>
                <a:cs typeface="+mn-cs"/>
              </a:rPr>
              <a:t>Разминка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 любом настроении можно рассказать. Но если мы не можем выразить наши чувства словами, то как нам их показать? Наши мысли и чувства можно изобразить с помощью мимики. Давайте встанем в круг и поиграем. Я буду называть то, что нужно передать друг другу. Передайте другу улыбку… Передайте другу удивление, смех, «дразнилку», радость.</a:t>
            </a:r>
          </a:p>
          <a:p>
            <a:r>
              <a:rPr lang="ru-RU" sz="1200" kern="1200" dirty="0" smtClean="0">
                <a:solidFill>
                  <a:schemeClr val="tx1"/>
                </a:solidFill>
                <a:effectLst/>
                <a:latin typeface="+mn-lt"/>
                <a:ea typeface="+mn-ea"/>
                <a:cs typeface="+mn-cs"/>
              </a:rPr>
              <a:t>Разминку можно использовать в работе с детьми закончив обсуждением: Как можно передать радость? Что такое радость для вас?</a:t>
            </a:r>
          </a:p>
          <a:p>
            <a:r>
              <a:rPr lang="ru-RU" sz="1200" kern="1200" dirty="0" smtClean="0">
                <a:solidFill>
                  <a:schemeClr val="tx1"/>
                </a:solidFill>
                <a:effectLst/>
                <a:latin typeface="+mn-lt"/>
                <a:ea typeface="+mn-ea"/>
                <a:cs typeface="+mn-cs"/>
              </a:rPr>
              <a:t>Согласитесь, эмоции помогают нам быть счастливыми, жить полной жизнью, чувствовать, но есть эмоции, которые копятся внутри нас, забирают энергию, могут причинить вред как нам самим, так и окружающим. </a:t>
            </a:r>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2</a:t>
            </a:fld>
            <a:endParaRPr lang="ru-RU"/>
          </a:p>
        </p:txBody>
      </p:sp>
    </p:spTree>
    <p:extLst>
      <p:ext uri="{BB962C8B-B14F-4D97-AF65-F5344CB8AC3E}">
        <p14:creationId xmlns:p14="http://schemas.microsoft.com/office/powerpoint/2010/main" val="990451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этом наша встреча закончилась. </a:t>
            </a:r>
            <a:r>
              <a:rPr lang="ru-RU" sz="1200" kern="1200" dirty="0" smtClean="0">
                <a:solidFill>
                  <a:schemeClr val="tx1"/>
                </a:solidFill>
                <a:effectLst/>
                <a:latin typeface="+mn-lt"/>
                <a:ea typeface="+mn-ea"/>
                <a:cs typeface="+mn-cs"/>
              </a:rPr>
              <a:t>Применяйте новые знания в общении с ребенком. Важно почувствовать и пережить первые успехи, и только потом двигаться дальше. Постепенно вы начнете обнаруживать чудесные перемены в вашей ситуации с ребенком, даже если вначале она казалась безнадежной. До свидания. (в конце встречи педагоги получают памятки.</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20</a:t>
            </a:fld>
            <a:endParaRPr lang="ru-RU"/>
          </a:p>
        </p:txBody>
      </p:sp>
    </p:spTree>
    <p:extLst>
      <p:ext uri="{BB962C8B-B14F-4D97-AF65-F5344CB8AC3E}">
        <p14:creationId xmlns:p14="http://schemas.microsoft.com/office/powerpoint/2010/main" val="38039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Заметьте: я сейчас не разделила эмоции на позитивные и негативные, потому что и злость нам может приносить пользу (на слайде появляется картинка с изображением злости и надписью, что злость помогает отстаивать границы). Давайте обсудим, сколько раз вам приходилось злиться в последнее время? (педагоги приводят примеры ситуаций). Мы живые люди, и нам свойственно злиться, но у нас, взрослых, достаточно опыта, и мы уже умеем идентифицировать эмоции, </a:t>
            </a:r>
            <a:r>
              <a:rPr lang="ru-RU" sz="1200" kern="1200" dirty="0" err="1" smtClean="0">
                <a:solidFill>
                  <a:schemeClr val="tx1"/>
                </a:solidFill>
                <a:effectLst/>
                <a:latin typeface="+mn-lt"/>
                <a:ea typeface="+mn-ea"/>
                <a:cs typeface="+mn-cs"/>
              </a:rPr>
              <a:t>контейнировать</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экологично</a:t>
            </a:r>
            <a:r>
              <a:rPr lang="ru-RU" sz="1200" kern="1200" dirty="0" smtClean="0">
                <a:solidFill>
                  <a:schemeClr val="tx1"/>
                </a:solidFill>
                <a:effectLst/>
                <a:latin typeface="+mn-lt"/>
                <a:ea typeface="+mn-ea"/>
                <a:cs typeface="+mn-cs"/>
              </a:rPr>
              <a:t> проживать. Умеют ли это наши дошкольники? (ответы педагогов). Да. Детям это даётся с трудом всё потому, что у них нет опыта, они не знают, как, не умеют. Не потому, что они агрессоры, а потому, что это дети, маленькие люди, которые всему учатся. </a:t>
            </a:r>
            <a:r>
              <a:rPr lang="ru-RU" sz="1200" b="1" kern="1200" dirty="0" smtClean="0">
                <a:solidFill>
                  <a:schemeClr val="tx1"/>
                </a:solidFill>
                <a:effectLst/>
                <a:latin typeface="+mn-lt"/>
                <a:ea typeface="+mn-ea"/>
                <a:cs typeface="+mn-cs"/>
              </a:rPr>
              <a:t>Это важный момент! </a:t>
            </a:r>
            <a:r>
              <a:rPr lang="ru-RU" sz="1200" kern="1200" dirty="0" smtClean="0">
                <a:solidFill>
                  <a:schemeClr val="tx1"/>
                </a:solidFill>
                <a:effectLst/>
                <a:latin typeface="+mn-lt"/>
                <a:ea typeface="+mn-ea"/>
                <a:cs typeface="+mn-cs"/>
              </a:rPr>
              <a:t>И наша с вами задача: развивать их эмоциональный интеллект.</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3</a:t>
            </a:fld>
            <a:endParaRPr lang="ru-RU"/>
          </a:p>
        </p:txBody>
      </p:sp>
    </p:spTree>
    <p:extLst>
      <p:ext uri="{BB962C8B-B14F-4D97-AF65-F5344CB8AC3E}">
        <p14:creationId xmlns:p14="http://schemas.microsoft.com/office/powerpoint/2010/main" val="210256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 же является причинами детской агрессии? (на слайде появляется перечисление причин детской агрессии).</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Соматические заболевания и нарушение работы головного мозга.</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Запреты. У авторитарных родителей малыш бывает «задавленным» постоянными «нет», «нельзя» и «надо». На ребенка кричат, в чем-то обвиняют или упрекают.</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Ребенок отстаивает свою территорию или границу своей личности.</a:t>
            </a:r>
            <a:endParaRPr lang="ru-RU" sz="1050" kern="1200" dirty="0" smtClean="0">
              <a:solidFill>
                <a:schemeClr val="tx1"/>
              </a:solidFill>
              <a:effectLst/>
              <a:latin typeface="+mn-lt"/>
              <a:ea typeface="+mn-ea"/>
              <a:cs typeface="+mn-cs"/>
            </a:endParaRPr>
          </a:p>
          <a:p>
            <a:pPr lvl="0"/>
            <a:r>
              <a:rPr lang="ru-RU" sz="1200" u="none" strike="noStrike" kern="1200" dirty="0" smtClean="0">
                <a:solidFill>
                  <a:schemeClr val="tx1"/>
                </a:solidFill>
                <a:effectLst/>
                <a:latin typeface="+mn-lt"/>
                <a:ea typeface="+mn-ea"/>
                <a:cs typeface="+mn-cs"/>
                <a:hlinkClick r:id="rId3"/>
              </a:rPr>
              <a:t>Ссоры между родителями</a:t>
            </a:r>
            <a:r>
              <a:rPr lang="ru-RU" sz="1200" kern="1200" dirty="0" smtClean="0">
                <a:solidFill>
                  <a:schemeClr val="tx1"/>
                </a:solidFill>
                <a:effectLst/>
                <a:latin typeface="+mn-lt"/>
                <a:ea typeface="+mn-ea"/>
                <a:cs typeface="+mn-cs"/>
              </a:rPr>
              <a:t> или членами семьи вызывают страх, протест и, как следствие, агрессивные вспышки.</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Ребенок ожидает нападения, опасается враждебности.</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Старается доказать свою независимость и самостоятельность.</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Чрезмерное эмоциональное напряжение.</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Ребенок чувствует, что его не любят или даже ненавидят.</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Копирует поведение окружающих взрослых или детей.</a:t>
            </a:r>
            <a:endParaRPr lang="ru-RU" sz="105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Отсутствие единства в воспитании, а также его непоследовательность.</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Разрушительные педагогические послания.</a:t>
            </a:r>
            <a:endParaRPr lang="ru-RU" sz="105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Как вы видите причин много. Сегодня я хотела бы остановиться на педагогических посланиях, потому что считаю эту причину основой, неким фундаментом.</a:t>
            </a:r>
          </a:p>
          <a:p>
            <a:r>
              <a:rPr lang="ru-RU" sz="1200" kern="1200" dirty="0" smtClean="0">
                <a:solidFill>
                  <a:schemeClr val="tx1"/>
                </a:solidFill>
                <a:effectLst/>
                <a:latin typeface="+mn-lt"/>
                <a:ea typeface="+mn-ea"/>
                <a:cs typeface="+mn-cs"/>
              </a:rPr>
              <a:t>Естественное желание каждого взрослого – счастливая и успешная жизнь ребенка. Однако существуют фразы, которые понимаются детьми совсем иначе, чем думают взрослые. Такие высказывания подобно неведомой силе могут сделать жизнь ребенка невыносимо сложной, или наоборот, стать его внутренней опорой. Такие слова принято называть родительскими посланиями. Анна Николаева, педагог, </a:t>
            </a:r>
            <a:r>
              <a:rPr lang="ru-RU" sz="1200" kern="1200" dirty="0" err="1" smtClean="0">
                <a:solidFill>
                  <a:schemeClr val="tx1"/>
                </a:solidFill>
                <a:effectLst/>
                <a:latin typeface="+mn-lt"/>
                <a:ea typeface="+mn-ea"/>
                <a:cs typeface="+mn-cs"/>
              </a:rPr>
              <a:t>коуч</a:t>
            </a:r>
            <a:r>
              <a:rPr lang="ru-RU" sz="1200" kern="1200" dirty="0" smtClean="0">
                <a:solidFill>
                  <a:schemeClr val="tx1"/>
                </a:solidFill>
                <a:effectLst/>
                <a:latin typeface="+mn-lt"/>
                <a:ea typeface="+mn-ea"/>
                <a:cs typeface="+mn-cs"/>
              </a:rPr>
              <a:t> адаптировала их под воспитателей и назвала «Педагогические послания». Суть осталась неизменной — в них важен не прямой смысл, а некий подтекст, который считывается детьми.</a:t>
            </a:r>
          </a:p>
          <a:p>
            <a:r>
              <a:rPr lang="ru-RU" sz="1200" b="1" kern="1200" dirty="0" smtClean="0">
                <a:solidFill>
                  <a:schemeClr val="tx1"/>
                </a:solidFill>
                <a:effectLst/>
                <a:latin typeface="+mn-lt"/>
                <a:ea typeface="+mn-ea"/>
                <a:cs typeface="+mn-cs"/>
              </a:rPr>
              <a:t>Зачем нам, педагогам, знать об этом? </a:t>
            </a:r>
            <a:r>
              <a:rPr lang="ru-RU" sz="1200" kern="1200" dirty="0" smtClean="0">
                <a:solidFill>
                  <a:schemeClr val="tx1"/>
                </a:solidFill>
                <a:effectLst/>
                <a:latin typeface="+mn-lt"/>
                <a:ea typeface="+mn-ea"/>
                <a:cs typeface="+mn-cs"/>
              </a:rPr>
              <a:t>Во-первых, все мы родом из детства. Выросшие на определенных посланиях, мы продолжаем транслировать их детям, сами того не осознавая. Мы не замечаем, как наши слова влияют на внутреннее самоощущение ребенка и его поведение. </a:t>
            </a:r>
          </a:p>
          <a:p>
            <a:r>
              <a:rPr lang="ru-RU" sz="1200" kern="1200" dirty="0" smtClean="0">
                <a:solidFill>
                  <a:schemeClr val="tx1"/>
                </a:solidFill>
                <a:effectLst/>
                <a:latin typeface="+mn-lt"/>
                <a:ea typeface="+mn-ea"/>
                <a:cs typeface="+mn-cs"/>
              </a:rPr>
              <a:t>Во-вторых, любому педагогу необходимо управлять поведением ребенка. Если вы хотите, чтобы дети доверяли вам, слушались не из-за страха, а потому что уважают и ценят, Вам надо стать для них Надежным взрослым.</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4</a:t>
            </a:fld>
            <a:endParaRPr lang="ru-RU"/>
          </a:p>
        </p:txBody>
      </p:sp>
    </p:spTree>
    <p:extLst>
      <p:ext uri="{BB962C8B-B14F-4D97-AF65-F5344CB8AC3E}">
        <p14:creationId xmlns:p14="http://schemas.microsoft.com/office/powerpoint/2010/main" val="269585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Всего в психологии выделяют 12 посланий (на слайде)</a:t>
            </a:r>
          </a:p>
          <a:p>
            <a:r>
              <a:rPr lang="ru-RU" sz="1200" kern="1200" dirty="0" smtClean="0">
                <a:solidFill>
                  <a:schemeClr val="tx1"/>
                </a:solidFill>
                <a:effectLst/>
                <a:latin typeface="+mn-lt"/>
                <a:ea typeface="+mn-ea"/>
                <a:cs typeface="+mn-cs"/>
              </a:rPr>
              <a:t>Вот некоторые из них: </a:t>
            </a:r>
          </a:p>
          <a:p>
            <a:r>
              <a:rPr lang="ru-RU" sz="1200" kern="1200" dirty="0" smtClean="0">
                <a:solidFill>
                  <a:schemeClr val="tx1"/>
                </a:solidFill>
                <a:effectLst/>
                <a:latin typeface="+mn-lt"/>
                <a:ea typeface="+mn-ea"/>
                <a:cs typeface="+mn-cs"/>
              </a:rPr>
              <a:t>- не будь самим собой; </a:t>
            </a:r>
          </a:p>
          <a:p>
            <a:r>
              <a:rPr lang="ru-RU" sz="1200" kern="1200" dirty="0" smtClean="0">
                <a:solidFill>
                  <a:schemeClr val="tx1"/>
                </a:solidFill>
                <a:effectLst/>
                <a:latin typeface="+mn-lt"/>
                <a:ea typeface="+mn-ea"/>
                <a:cs typeface="+mn-cs"/>
              </a:rPr>
              <a:t>- не будь ребенком; </a:t>
            </a:r>
          </a:p>
          <a:p>
            <a:r>
              <a:rPr lang="ru-RU" sz="1200" kern="1200" dirty="0" smtClean="0">
                <a:solidFill>
                  <a:schemeClr val="tx1"/>
                </a:solidFill>
                <a:effectLst/>
                <a:latin typeface="+mn-lt"/>
                <a:ea typeface="+mn-ea"/>
                <a:cs typeface="+mn-cs"/>
              </a:rPr>
              <a:t>- не будь успешным; </a:t>
            </a:r>
          </a:p>
          <a:p>
            <a:r>
              <a:rPr lang="ru-RU" sz="1200" kern="1200" dirty="0" smtClean="0">
                <a:solidFill>
                  <a:schemeClr val="tx1"/>
                </a:solidFill>
                <a:effectLst/>
                <a:latin typeface="+mn-lt"/>
                <a:ea typeface="+mn-ea"/>
                <a:cs typeface="+mn-cs"/>
              </a:rPr>
              <a:t>- не делай, будь беспомощным;</a:t>
            </a:r>
          </a:p>
          <a:p>
            <a:r>
              <a:rPr lang="ru-RU" sz="1200" kern="1200" dirty="0" smtClean="0">
                <a:solidFill>
                  <a:schemeClr val="tx1"/>
                </a:solidFill>
                <a:effectLst/>
                <a:latin typeface="+mn-lt"/>
                <a:ea typeface="+mn-ea"/>
                <a:cs typeface="+mn-cs"/>
              </a:rPr>
              <a:t>- не будь лидером, не высовывайся; </a:t>
            </a:r>
          </a:p>
          <a:p>
            <a:r>
              <a:rPr lang="ru-RU" sz="1200" kern="1200" dirty="0" smtClean="0">
                <a:solidFill>
                  <a:schemeClr val="tx1"/>
                </a:solidFill>
                <a:effectLst/>
                <a:latin typeface="+mn-lt"/>
                <a:ea typeface="+mn-ea"/>
                <a:cs typeface="+mn-cs"/>
              </a:rPr>
              <a:t>- не думай, бойся заявить о себе; </a:t>
            </a:r>
          </a:p>
          <a:p>
            <a:r>
              <a:rPr lang="ru-RU" sz="1200" kern="1200" dirty="0" smtClean="0">
                <a:solidFill>
                  <a:schemeClr val="tx1"/>
                </a:solidFill>
                <a:effectLst/>
                <a:latin typeface="+mn-lt"/>
                <a:ea typeface="+mn-ea"/>
                <a:cs typeface="+mn-cs"/>
              </a:rPr>
              <a:t>- не чувствуй. </a:t>
            </a:r>
          </a:p>
          <a:p>
            <a:r>
              <a:rPr lang="ru-RU" sz="1200" kern="1200" dirty="0" smtClean="0">
                <a:solidFill>
                  <a:schemeClr val="tx1"/>
                </a:solidFill>
                <a:effectLst/>
                <a:latin typeface="+mn-lt"/>
                <a:ea typeface="+mn-ea"/>
                <a:cs typeface="+mn-cs"/>
              </a:rPr>
              <a:t>Прочитав этот список, любой взрослый ужаснется: «Что вы такое говорите? Я не могу сказать такое ребенку! Я же не изверг». В этом и заключается суть посланий – они не осознаются взрослыми. Часто, произнеся какую-то фразу, мы даже не догадываемся о том, какой истинный смысл она несет. Предлагаю убедиться в этом на конкретных примерах.</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5</a:t>
            </a:fld>
            <a:endParaRPr lang="ru-RU"/>
          </a:p>
        </p:txBody>
      </p:sp>
    </p:spTree>
    <p:extLst>
      <p:ext uri="{BB962C8B-B14F-4D97-AF65-F5344CB8AC3E}">
        <p14:creationId xmlns:p14="http://schemas.microsoft.com/office/powerpoint/2010/main" val="54355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Послание «Не будь ребёнком» </a:t>
            </a:r>
            <a:r>
              <a:rPr lang="ru-RU" sz="1200" kern="1200" dirty="0" smtClean="0">
                <a:solidFill>
                  <a:schemeClr val="tx1"/>
                </a:solidFill>
                <a:effectLst/>
                <a:latin typeface="+mn-lt"/>
                <a:ea typeface="+mn-ea"/>
                <a:cs typeface="+mn-cs"/>
              </a:rPr>
              <a:t>(на слайде)</a:t>
            </a:r>
          </a:p>
          <a:p>
            <a:r>
              <a:rPr lang="ru-RU" sz="1200" kern="1200" dirty="0" smtClean="0">
                <a:solidFill>
                  <a:schemeClr val="tx1"/>
                </a:solidFill>
                <a:effectLst/>
                <a:latin typeface="+mn-lt"/>
                <a:ea typeface="+mn-ea"/>
                <a:cs typeface="+mn-cs"/>
              </a:rPr>
              <a:t>Подобными посланиями от маленького ребёнка требуется, чтобы он контролировал себя, вел себя как взрослый и не проявлял типичных детских реакций:</a:t>
            </a:r>
          </a:p>
          <a:p>
            <a:r>
              <a:rPr lang="ru-RU" sz="1200" kern="1200" dirty="0" smtClean="0">
                <a:solidFill>
                  <a:schemeClr val="tx1"/>
                </a:solidFill>
                <a:effectLst/>
                <a:latin typeface="+mn-lt"/>
                <a:ea typeface="+mn-ea"/>
                <a:cs typeface="+mn-cs"/>
              </a:rPr>
              <a:t>- Ты уже взрослый, потерпи.</a:t>
            </a:r>
          </a:p>
          <a:p>
            <a:r>
              <a:rPr lang="ru-RU" sz="1200" kern="1200" dirty="0" smtClean="0">
                <a:solidFill>
                  <a:schemeClr val="tx1"/>
                </a:solidFill>
                <a:effectLst/>
                <a:latin typeface="+mn-lt"/>
                <a:ea typeface="+mn-ea"/>
                <a:cs typeface="+mn-cs"/>
              </a:rPr>
              <a:t>- Чего </a:t>
            </a:r>
            <a:r>
              <a:rPr lang="ru-RU" sz="1200" kern="1200" dirty="0" err="1" smtClean="0">
                <a:solidFill>
                  <a:schemeClr val="tx1"/>
                </a:solidFill>
                <a:effectLst/>
                <a:latin typeface="+mn-lt"/>
                <a:ea typeface="+mn-ea"/>
                <a:cs typeface="+mn-cs"/>
              </a:rPr>
              <a:t>разнылся</a:t>
            </a:r>
            <a:r>
              <a:rPr lang="ru-RU" sz="1200" kern="1200" dirty="0" smtClean="0">
                <a:solidFill>
                  <a:schemeClr val="tx1"/>
                </a:solidFill>
                <a:effectLst/>
                <a:latin typeface="+mn-lt"/>
                <a:ea typeface="+mn-ea"/>
                <a:cs typeface="+mn-cs"/>
              </a:rPr>
              <a:t> как маленький, соберись! </a:t>
            </a:r>
          </a:p>
          <a:p>
            <a:r>
              <a:rPr lang="ru-RU" sz="1200" kern="1200" dirty="0" smtClean="0">
                <a:solidFill>
                  <a:schemeClr val="tx1"/>
                </a:solidFill>
                <a:effectLst/>
                <a:latin typeface="+mn-lt"/>
                <a:ea typeface="+mn-ea"/>
                <a:cs typeface="+mn-cs"/>
              </a:rPr>
              <a:t>- Ты уже большой, должен уметь … </a:t>
            </a:r>
          </a:p>
          <a:p>
            <a:r>
              <a:rPr lang="ru-RU" sz="1200" kern="1200" dirty="0" smtClean="0">
                <a:solidFill>
                  <a:schemeClr val="tx1"/>
                </a:solidFill>
                <a:effectLst/>
                <a:latin typeface="+mn-lt"/>
                <a:ea typeface="+mn-ea"/>
                <a:cs typeface="+mn-cs"/>
              </a:rPr>
              <a:t>- Все дети в твоем возрасте это умеют. </a:t>
            </a:r>
          </a:p>
          <a:p>
            <a:r>
              <a:rPr lang="ru-RU" sz="1200" kern="1200" dirty="0" smtClean="0">
                <a:solidFill>
                  <a:schemeClr val="tx1"/>
                </a:solidFill>
                <a:effectLst/>
                <a:latin typeface="+mn-lt"/>
                <a:ea typeface="+mn-ea"/>
                <a:cs typeface="+mn-cs"/>
              </a:rPr>
              <a:t>- Прекрати вести себя как ребёнок! </a:t>
            </a:r>
          </a:p>
          <a:p>
            <a:r>
              <a:rPr lang="ru-RU" sz="1200" kern="1200" dirty="0" smtClean="0">
                <a:solidFill>
                  <a:schemeClr val="tx1"/>
                </a:solidFill>
                <a:effectLst/>
                <a:latin typeface="+mn-lt"/>
                <a:ea typeface="+mn-ea"/>
                <a:cs typeface="+mn-cs"/>
              </a:rPr>
              <a:t>- Ты что, маленький? </a:t>
            </a:r>
          </a:p>
          <a:p>
            <a:r>
              <a:rPr lang="ru-RU" sz="1200" kern="1200" dirty="0" smtClean="0">
                <a:solidFill>
                  <a:schemeClr val="tx1"/>
                </a:solidFill>
                <a:effectLst/>
                <a:latin typeface="+mn-lt"/>
                <a:ea typeface="+mn-ea"/>
                <a:cs typeface="+mn-cs"/>
              </a:rPr>
              <a:t>У каждого человека внутри есть часть, которая называется «ребёнок». Именно из этой части мы черпаем творчество, радость каждого дня, непосредственность и свободу реализации. Когда мы можем находить что-то необычное в самых простых вещах и радоваться этому как дети. Однако если у человека есть послание «не будь ребёнком», то для него эта часть становится недоступна.</a:t>
            </a:r>
          </a:p>
          <a:p>
            <a:r>
              <a:rPr lang="ru-RU" sz="1200" kern="1200" dirty="0" smtClean="0">
                <a:solidFill>
                  <a:schemeClr val="tx1"/>
                </a:solidFill>
                <a:effectLst/>
                <a:latin typeface="+mn-lt"/>
                <a:ea typeface="+mn-ea"/>
                <a:cs typeface="+mn-cs"/>
              </a:rPr>
              <a:t>Послушания и «приличного» поведения от детей таким подходом, естественно, не добьешься. А вот истерики, нытье, вспышки злости, поступки «на зло» - это запросто.</a:t>
            </a: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6</a:t>
            </a:fld>
            <a:endParaRPr lang="ru-RU"/>
          </a:p>
        </p:txBody>
      </p:sp>
    </p:spTree>
    <p:extLst>
      <p:ext uri="{BB962C8B-B14F-4D97-AF65-F5344CB8AC3E}">
        <p14:creationId xmlns:p14="http://schemas.microsoft.com/office/powerpoint/2010/main" val="258390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Послание «Не думай, не принимай решения» (на слайде)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Подобные фразы занижают самооценку ребенка тем, что ставят под сомнение его способность мыслить самостоятельно, принимать решения: </a:t>
            </a:r>
          </a:p>
          <a:p>
            <a:r>
              <a:rPr lang="ru-RU" sz="1200" kern="1200" dirty="0" smtClean="0">
                <a:solidFill>
                  <a:schemeClr val="tx1"/>
                </a:solidFill>
                <a:effectLst/>
                <a:latin typeface="+mn-lt"/>
                <a:ea typeface="+mn-ea"/>
                <a:cs typeface="+mn-cs"/>
              </a:rPr>
              <a:t>- Ой, это кто у нас тут такой умный рот открыл? </a:t>
            </a:r>
          </a:p>
          <a:p>
            <a:r>
              <a:rPr lang="ru-RU" sz="1200" kern="1200" dirty="0" smtClean="0">
                <a:solidFill>
                  <a:schemeClr val="tx1"/>
                </a:solidFill>
                <a:effectLst/>
                <a:latin typeface="+mn-lt"/>
                <a:ea typeface="+mn-ea"/>
                <a:cs typeface="+mn-cs"/>
              </a:rPr>
              <a:t>- Сначала подрасти, потом поговорим. </a:t>
            </a:r>
          </a:p>
          <a:p>
            <a:r>
              <a:rPr lang="ru-RU" sz="1200" kern="1200" dirty="0" smtClean="0">
                <a:solidFill>
                  <a:schemeClr val="tx1"/>
                </a:solidFill>
                <a:effectLst/>
                <a:latin typeface="+mn-lt"/>
                <a:ea typeface="+mn-ea"/>
                <a:cs typeface="+mn-cs"/>
              </a:rPr>
              <a:t>- Маловат ещё об этом разговаривать. </a:t>
            </a:r>
          </a:p>
          <a:p>
            <a:r>
              <a:rPr lang="ru-RU" sz="1200" kern="1200" dirty="0" smtClean="0">
                <a:solidFill>
                  <a:schemeClr val="tx1"/>
                </a:solidFill>
                <a:effectLst/>
                <a:latin typeface="+mn-lt"/>
                <a:ea typeface="+mn-ea"/>
                <a:cs typeface="+mn-cs"/>
              </a:rPr>
              <a:t>- Хватит умничать. </a:t>
            </a:r>
          </a:p>
          <a:p>
            <a:r>
              <a:rPr lang="ru-RU" sz="1200" kern="1200" dirty="0" smtClean="0">
                <a:solidFill>
                  <a:schemeClr val="tx1"/>
                </a:solidFill>
                <a:effectLst/>
                <a:latin typeface="+mn-lt"/>
                <a:ea typeface="+mn-ea"/>
                <a:cs typeface="+mn-cs"/>
              </a:rPr>
              <a:t>- Не думай, забудь. </a:t>
            </a:r>
          </a:p>
          <a:p>
            <a:r>
              <a:rPr lang="ru-RU" sz="1200" kern="1200" dirty="0" smtClean="0">
                <a:solidFill>
                  <a:schemeClr val="tx1"/>
                </a:solidFill>
                <a:effectLst/>
                <a:latin typeface="+mn-lt"/>
                <a:ea typeface="+mn-ea"/>
                <a:cs typeface="+mn-cs"/>
              </a:rPr>
              <a:t>Когда мы требуем от детей ответов «по шаблону», а не собственных рассуждений. Или ведем занятия по принципу «Воспитатель – говорящая голова». Или берем для выставки только работы, сделанные с помощью взрослого, называя детское творчество «Мазней». Это то же самое послание. Неосознанно мы сообщаем детям: «Ценно то, что думает и делает взрослый, а твои мысли, достижения не так важны». </a:t>
            </a:r>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7</a:t>
            </a:fld>
            <a:endParaRPr lang="ru-RU"/>
          </a:p>
        </p:txBody>
      </p:sp>
    </p:spTree>
    <p:extLst>
      <p:ext uri="{BB962C8B-B14F-4D97-AF65-F5344CB8AC3E}">
        <p14:creationId xmlns:p14="http://schemas.microsoft.com/office/powerpoint/2010/main" val="101549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Как реагируют дети на послание </a:t>
            </a:r>
            <a:r>
              <a:rPr lang="ru-RU" sz="1200" b="1" kern="1200" dirty="0" smtClean="0">
                <a:solidFill>
                  <a:schemeClr val="tx1"/>
                </a:solidFill>
                <a:effectLst/>
                <a:latin typeface="+mn-lt"/>
                <a:ea typeface="+mn-ea"/>
                <a:cs typeface="+mn-cs"/>
              </a:rPr>
              <a:t>«Не думай, не принимай решения»</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(на слайде) Две ключевые реакции детей на это послание: </a:t>
            </a:r>
          </a:p>
          <a:p>
            <a:r>
              <a:rPr lang="ru-RU" sz="1200" kern="1200" dirty="0" smtClean="0">
                <a:solidFill>
                  <a:schemeClr val="tx1"/>
                </a:solidFill>
                <a:effectLst/>
                <a:latin typeface="+mn-lt"/>
                <a:ea typeface="+mn-ea"/>
                <a:cs typeface="+mn-cs"/>
              </a:rPr>
              <a:t>1</a:t>
            </a:r>
            <a:r>
              <a:rPr lang="ru-RU" sz="1200" b="0" kern="1200" dirty="0" smtClean="0">
                <a:solidFill>
                  <a:schemeClr val="tx1"/>
                </a:solidFill>
                <a:effectLst/>
                <a:latin typeface="+mn-lt"/>
                <a:ea typeface="+mn-ea"/>
                <a:cs typeface="+mn-cs"/>
              </a:rPr>
              <a:t>. Активный и яркий протест. Ребенок злится, бунтует как будто пытается доказать своим поведением что чего-то да стоит. </a:t>
            </a:r>
          </a:p>
          <a:p>
            <a:r>
              <a:rPr lang="ru-RU" sz="1200" kern="1200" dirty="0" smtClean="0">
                <a:solidFill>
                  <a:schemeClr val="tx1"/>
                </a:solidFill>
                <a:effectLst/>
                <a:latin typeface="+mn-lt"/>
                <a:ea typeface="+mn-ea"/>
                <a:cs typeface="+mn-cs"/>
              </a:rPr>
              <a:t>2. Уход в себя, подавленность. Мы получаем неуверенного, даже чуть «забитого» ребенка. Он не верит, что может быть услышанным, воспринятым всерьез. В любом случае, человек, получающий подобные послания, может вырасти во взрослого, который учился, читал, много знает и уже может транслировать свои знания, но молчит. Ему кажется, что стоит высказать свою точку зрения, как сразу найдется тот, кто заткнет, обесценит, унизит.</a:t>
            </a:r>
          </a:p>
          <a:p>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Понаблюдайте, не слышите ли вы в себе нотки подобных посланий, когда боитесь показывать свои профессиональные достижения?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8</a:t>
            </a:fld>
            <a:endParaRPr lang="ru-RU"/>
          </a:p>
        </p:txBody>
      </p:sp>
    </p:spTree>
    <p:extLst>
      <p:ext uri="{BB962C8B-B14F-4D97-AF65-F5344CB8AC3E}">
        <p14:creationId xmlns:p14="http://schemas.microsoft.com/office/powerpoint/2010/main" val="136217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Послание «Не чувствуй»</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Эти фразы можно услышать от взрослых, привыкших сдерживать свои собственные чувства и эмоции: </a:t>
            </a:r>
          </a:p>
          <a:p>
            <a:r>
              <a:rPr lang="ru-RU" sz="1200" kern="1200" dirty="0" smtClean="0">
                <a:solidFill>
                  <a:schemeClr val="tx1"/>
                </a:solidFill>
                <a:effectLst/>
                <a:latin typeface="+mn-lt"/>
                <a:ea typeface="+mn-ea"/>
                <a:cs typeface="+mn-cs"/>
              </a:rPr>
              <a:t>- Мальчики не плачут / хорошие девочки не злятся.</a:t>
            </a:r>
          </a:p>
          <a:p>
            <a:r>
              <a:rPr lang="ru-RU" sz="1200" kern="1200" dirty="0" smtClean="0">
                <a:solidFill>
                  <a:schemeClr val="tx1"/>
                </a:solidFill>
                <a:effectLst/>
                <a:latin typeface="+mn-lt"/>
                <a:ea typeface="+mn-ea"/>
                <a:cs typeface="+mn-cs"/>
              </a:rPr>
              <a:t>- Потерпишь, ничего не случится.</a:t>
            </a:r>
          </a:p>
          <a:p>
            <a:r>
              <a:rPr lang="ru-RU" sz="1200" kern="1200" dirty="0" smtClean="0">
                <a:solidFill>
                  <a:schemeClr val="tx1"/>
                </a:solidFill>
                <a:effectLst/>
                <a:latin typeface="+mn-lt"/>
                <a:ea typeface="+mn-ea"/>
                <a:cs typeface="+mn-cs"/>
              </a:rPr>
              <a:t>- Мало ли что тебе не нравится? </a:t>
            </a:r>
          </a:p>
          <a:p>
            <a:r>
              <a:rPr lang="ru-RU" sz="1200" kern="1200" dirty="0" smtClean="0">
                <a:solidFill>
                  <a:schemeClr val="tx1"/>
                </a:solidFill>
                <a:effectLst/>
                <a:latin typeface="+mn-lt"/>
                <a:ea typeface="+mn-ea"/>
                <a:cs typeface="+mn-cs"/>
              </a:rPr>
              <a:t>- Нет такого слова «не хочу», есть такое слово «надо»! </a:t>
            </a:r>
          </a:p>
          <a:p>
            <a:r>
              <a:rPr lang="ru-RU" sz="1200" kern="1200" dirty="0" smtClean="0">
                <a:solidFill>
                  <a:schemeClr val="tx1"/>
                </a:solidFill>
                <a:effectLst/>
                <a:latin typeface="+mn-lt"/>
                <a:ea typeface="+mn-ea"/>
                <a:cs typeface="+mn-cs"/>
              </a:rPr>
              <a:t>У людей, выросших на этих посланиях плохой контакт со своим телом и чувствами – </a:t>
            </a:r>
            <a:r>
              <a:rPr lang="ru-RU" sz="1200" kern="1200" dirty="0" err="1" smtClean="0">
                <a:solidFill>
                  <a:schemeClr val="tx1"/>
                </a:solidFill>
                <a:effectLst/>
                <a:latin typeface="+mn-lt"/>
                <a:ea typeface="+mn-ea"/>
                <a:cs typeface="+mn-cs"/>
              </a:rPr>
              <a:t>алекситимики</a:t>
            </a:r>
            <a:r>
              <a:rPr lang="ru-RU" sz="1200" kern="1200" dirty="0" smtClean="0">
                <a:solidFill>
                  <a:schemeClr val="tx1"/>
                </a:solidFill>
                <a:effectLst/>
                <a:latin typeface="+mn-lt"/>
                <a:ea typeface="+mn-ea"/>
                <a:cs typeface="+mn-cs"/>
              </a:rPr>
              <a:t>. Потому что они привыкли не чувствовать себя, а делать так, как принято, как говорят: </a:t>
            </a:r>
          </a:p>
          <a:p>
            <a:r>
              <a:rPr lang="ru-RU" sz="1200" kern="1200" dirty="0" smtClean="0">
                <a:solidFill>
                  <a:schemeClr val="tx1"/>
                </a:solidFill>
                <a:effectLst/>
                <a:latin typeface="+mn-lt"/>
                <a:ea typeface="+mn-ea"/>
                <a:cs typeface="+mn-cs"/>
              </a:rPr>
              <a:t>- Доедай до конца. </a:t>
            </a:r>
          </a:p>
          <a:p>
            <a:r>
              <a:rPr lang="ru-RU" sz="1200" kern="1200" dirty="0" smtClean="0">
                <a:solidFill>
                  <a:schemeClr val="tx1"/>
                </a:solidFill>
                <a:effectLst/>
                <a:latin typeface="+mn-lt"/>
                <a:ea typeface="+mn-ea"/>
                <a:cs typeface="+mn-cs"/>
              </a:rPr>
              <a:t>- Ничего не жарко, не выдумывай. </a:t>
            </a:r>
          </a:p>
          <a:p>
            <a:r>
              <a:rPr lang="ru-RU" sz="1200" kern="1200" dirty="0" smtClean="0">
                <a:solidFill>
                  <a:schemeClr val="tx1"/>
                </a:solidFill>
                <a:effectLst/>
                <a:latin typeface="+mn-lt"/>
                <a:ea typeface="+mn-ea"/>
                <a:cs typeface="+mn-cs"/>
              </a:rPr>
              <a:t>- Не реви, не больно!</a:t>
            </a:r>
          </a:p>
          <a:p>
            <a:r>
              <a:rPr lang="ru-RU" sz="1200" kern="1200" dirty="0" smtClean="0">
                <a:solidFill>
                  <a:schemeClr val="tx1"/>
                </a:solidFill>
                <a:effectLst/>
                <a:latin typeface="+mn-lt"/>
                <a:ea typeface="+mn-ea"/>
                <a:cs typeface="+mn-cs"/>
              </a:rPr>
              <a:t>- Мало ли, что молоко не любишь. Оно полезное – пей давай! </a:t>
            </a:r>
          </a:p>
          <a:p>
            <a:r>
              <a:rPr lang="ru-RU" sz="1200" kern="1200" dirty="0" smtClean="0">
                <a:solidFill>
                  <a:schemeClr val="tx1"/>
                </a:solidFill>
                <a:effectLst/>
                <a:latin typeface="+mn-lt"/>
                <a:ea typeface="+mn-ea"/>
                <a:cs typeface="+mn-cs"/>
              </a:rPr>
              <a:t>Это послание о том, что другой лучше знает, что ты должен чувствовать, потому что ему так удобнее.</a:t>
            </a:r>
          </a:p>
          <a:p>
            <a:r>
              <a:rPr lang="ru-RU" sz="1200" kern="1200" dirty="0" smtClean="0">
                <a:solidFill>
                  <a:schemeClr val="tx1"/>
                </a:solidFill>
                <a:effectLst/>
                <a:latin typeface="+mn-lt"/>
                <a:ea typeface="+mn-ea"/>
                <a:cs typeface="+mn-cs"/>
              </a:rPr>
              <a:t>Итак, мы рассмотрели несколько разрушительных педагогических посланий. Что-то откликнулось у вас внутри? Сталкивались ли вы с подобными посланиями в детстве? Пользуетесь ими в работе с детьми? (ответы педагогов)</a:t>
            </a:r>
          </a:p>
          <a:p>
            <a:r>
              <a:rPr lang="ru-RU"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BBC78DDD-03FD-4FB7-AA13-355E30368213}" type="slidenum">
              <a:rPr lang="ru-RU" smtClean="0"/>
              <a:t>9</a:t>
            </a:fld>
            <a:endParaRPr lang="ru-RU"/>
          </a:p>
        </p:txBody>
      </p:sp>
    </p:spTree>
    <p:extLst>
      <p:ext uri="{BB962C8B-B14F-4D97-AF65-F5344CB8AC3E}">
        <p14:creationId xmlns:p14="http://schemas.microsoft.com/office/powerpoint/2010/main" val="402201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127453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234169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923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108471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1403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2813537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72000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8657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200386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D4DD69-4B91-41B1-B567-94FCC33B3555}" type="datetimeFigureOut">
              <a:rPr lang="ru-RU" smtClean="0"/>
              <a:t>17.11.2022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41623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D4DD69-4B91-41B1-B567-94FCC33B3555}" type="datetimeFigureOut">
              <a:rPr lang="ru-RU" smtClean="0"/>
              <a:t>17.11.2022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84629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D4DD69-4B91-41B1-B567-94FCC33B3555}" type="datetimeFigureOut">
              <a:rPr lang="ru-RU" smtClean="0"/>
              <a:t>17.11.2022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61581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D4DD69-4B91-41B1-B567-94FCC33B3555}" type="datetimeFigureOut">
              <a:rPr lang="ru-RU" smtClean="0"/>
              <a:t>17.11.2022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143612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4DD69-4B91-41B1-B567-94FCC33B3555}" type="datetimeFigureOut">
              <a:rPr lang="ru-RU" smtClean="0"/>
              <a:t>17.11.2022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199230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D4DD69-4B91-41B1-B567-94FCC33B3555}" type="datetimeFigureOut">
              <a:rPr lang="ru-RU" smtClean="0"/>
              <a:t>17.11.2022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154781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D4DD69-4B91-41B1-B567-94FCC33B3555}" type="datetimeFigureOut">
              <a:rPr lang="ru-RU" smtClean="0"/>
              <a:t>17.11.2022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5B0568-DE02-4CAE-A3DB-A77E5A071483}" type="slidenum">
              <a:rPr lang="ru-RU" smtClean="0"/>
              <a:t>‹#›</a:t>
            </a:fld>
            <a:endParaRPr lang="ru-RU"/>
          </a:p>
        </p:txBody>
      </p:sp>
    </p:spTree>
    <p:extLst>
      <p:ext uri="{BB962C8B-B14F-4D97-AF65-F5344CB8AC3E}">
        <p14:creationId xmlns:p14="http://schemas.microsoft.com/office/powerpoint/2010/main" val="321714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D4DD69-4B91-41B1-B567-94FCC33B3555}" type="datetimeFigureOut">
              <a:rPr lang="ru-RU" smtClean="0"/>
              <a:t>17.11.2022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5B0568-DE02-4CAE-A3DB-A77E5A071483}" type="slidenum">
              <a:rPr lang="ru-RU" smtClean="0"/>
              <a:t>‹#›</a:t>
            </a:fld>
            <a:endParaRPr lang="ru-RU"/>
          </a:p>
        </p:txBody>
      </p:sp>
    </p:spTree>
    <p:extLst>
      <p:ext uri="{BB962C8B-B14F-4D97-AF65-F5344CB8AC3E}">
        <p14:creationId xmlns:p14="http://schemas.microsoft.com/office/powerpoint/2010/main" val="3866725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5124" y="1511124"/>
            <a:ext cx="7766936" cy="1646302"/>
          </a:xfrm>
        </p:spPr>
        <p:txBody>
          <a:bodyPr/>
          <a:lstStyle/>
          <a:p>
            <a:pPr algn="ctr"/>
            <a:r>
              <a:rPr lang="ru-RU" sz="3600" dirty="0" smtClean="0">
                <a:solidFill>
                  <a:schemeClr val="tx1"/>
                </a:solidFill>
                <a:latin typeface="Times New Roman" panose="02020603050405020304" pitchFamily="18" charset="0"/>
                <a:cs typeface="Times New Roman" panose="02020603050405020304" pitchFamily="18" charset="0"/>
              </a:rPr>
              <a:t>Практикум «Взаимодействие педагогов с агрессивными детьми»</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036949" y="3580108"/>
            <a:ext cx="4106426" cy="1292363"/>
          </a:xfrm>
        </p:spPr>
        <p:txBody>
          <a:bodyPr>
            <a:normAutofit/>
          </a:bodyPr>
          <a:lstStyle/>
          <a:p>
            <a:pPr lvl="0" algn="just" defTabSz="914400">
              <a:lnSpc>
                <a:spcPct val="115000"/>
              </a:lnSpc>
              <a:spcBef>
                <a:spcPts val="0"/>
              </a:spcBef>
              <a:buClrTx/>
              <a:buSzTx/>
            </a:pPr>
            <a:r>
              <a:rPr lang="ru-RU" dirty="0">
                <a:solidFill>
                  <a:srgbClr val="000000"/>
                </a:solidFill>
                <a:latin typeface="Times New Roman"/>
                <a:ea typeface="Calibri"/>
                <a:cs typeface="Times New Roman"/>
              </a:rPr>
              <a:t>Малевская Александра Александровна</a:t>
            </a:r>
            <a:endParaRPr lang="ru-RU" sz="1400" dirty="0">
              <a:solidFill>
                <a:prstClr val="black"/>
              </a:solidFill>
              <a:latin typeface="Calibri"/>
              <a:ea typeface="Calibri"/>
              <a:cs typeface="Times New Roman"/>
            </a:endParaRPr>
          </a:p>
          <a:p>
            <a:pPr lvl="0" algn="l" defTabSz="914400">
              <a:spcBef>
                <a:spcPts val="0"/>
              </a:spcBef>
              <a:buClrTx/>
              <a:buSzTx/>
            </a:pPr>
            <a:r>
              <a:rPr lang="ru-RU" dirty="0" err="1">
                <a:solidFill>
                  <a:srgbClr val="000000"/>
                </a:solidFill>
                <a:latin typeface="Times New Roman"/>
                <a:ea typeface="Calibri"/>
              </a:rPr>
              <a:t>Вакарова</a:t>
            </a:r>
            <a:r>
              <a:rPr lang="ru-RU" dirty="0">
                <a:solidFill>
                  <a:srgbClr val="000000"/>
                </a:solidFill>
                <a:latin typeface="Times New Roman"/>
                <a:ea typeface="Calibri"/>
              </a:rPr>
              <a:t> Наталья Анатольевна</a:t>
            </a:r>
            <a:r>
              <a:rPr lang="ru-RU" dirty="0">
                <a:solidFill>
                  <a:prstClr val="black"/>
                </a:solidFill>
                <a:latin typeface="Times New Roman"/>
                <a:ea typeface="Times New Roman"/>
              </a:rPr>
              <a:t> педагоги-психологи МАДОУ д/с №60</a:t>
            </a:r>
            <a:r>
              <a:rPr lang="ru-RU" dirty="0">
                <a:solidFill>
                  <a:srgbClr val="000000"/>
                </a:solidFill>
                <a:latin typeface="Times New Roman"/>
                <a:ea typeface="Calibri"/>
              </a:rPr>
              <a:t> города Тюмени</a:t>
            </a:r>
            <a:endParaRPr lang="ru-RU" dirty="0">
              <a:solidFill>
                <a:prstClr val="black"/>
              </a:solidFill>
            </a:endParaRPr>
          </a:p>
          <a:p>
            <a:endParaRPr lang="ru-RU" dirty="0">
              <a:solidFill>
                <a:schemeClr val="tx1"/>
              </a:solidFill>
            </a:endParaRPr>
          </a:p>
        </p:txBody>
      </p:sp>
      <p:sp>
        <p:nvSpPr>
          <p:cNvPr id="4" name="TextBox 3"/>
          <p:cNvSpPr txBox="1"/>
          <p:nvPr/>
        </p:nvSpPr>
        <p:spPr>
          <a:xfrm>
            <a:off x="5448592" y="228956"/>
            <a:ext cx="3947886" cy="1477328"/>
          </a:xfrm>
          <a:prstGeom prst="rect">
            <a:avLst/>
          </a:prstGeom>
          <a:noFill/>
        </p:spPr>
        <p:txBody>
          <a:bodyPr wrap="square" rtlCol="0">
            <a:spAutoFit/>
          </a:bodyPr>
          <a:lstStyle/>
          <a:p>
            <a:pPr algn="r"/>
            <a:r>
              <a:rPr lang="ru-RU" i="1" dirty="0"/>
              <a:t>Люди не роботы. </a:t>
            </a:r>
            <a:endParaRPr lang="ru-RU" dirty="0"/>
          </a:p>
          <a:p>
            <a:pPr algn="r"/>
            <a:r>
              <a:rPr lang="ru-RU" i="1" dirty="0"/>
              <a:t>То, что мы чувствуем, </a:t>
            </a:r>
            <a:endParaRPr lang="ru-RU" dirty="0"/>
          </a:p>
          <a:p>
            <a:pPr algn="r"/>
            <a:r>
              <a:rPr lang="ru-RU" i="1" dirty="0"/>
              <a:t>влияет на то, о чём мы думаем,</a:t>
            </a:r>
            <a:endParaRPr lang="ru-RU" dirty="0"/>
          </a:p>
          <a:p>
            <a:pPr algn="r"/>
            <a:r>
              <a:rPr lang="ru-RU" i="1" dirty="0"/>
              <a:t> и на то, что мы делаем.</a:t>
            </a:r>
            <a:endParaRPr lang="ru-RU" dirty="0"/>
          </a:p>
          <a:p>
            <a:endParaRPr lang="ru-RU" dirty="0"/>
          </a:p>
        </p:txBody>
      </p:sp>
    </p:spTree>
    <p:extLst>
      <p:ext uri="{BB962C8B-B14F-4D97-AF65-F5344CB8AC3E}">
        <p14:creationId xmlns:p14="http://schemas.microsoft.com/office/powerpoint/2010/main" val="114952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220" y="217714"/>
            <a:ext cx="8596668" cy="1103086"/>
          </a:xfrm>
        </p:spPr>
        <p:txBody>
          <a:bodyPr>
            <a:noAutofit/>
          </a:bodyPr>
          <a:lstStyle/>
          <a:p>
            <a:pPr algn="ctr"/>
            <a:r>
              <a:rPr lang="ru-RU" sz="4000" b="1" dirty="0">
                <a:solidFill>
                  <a:schemeClr val="tx1"/>
                </a:solidFill>
                <a:latin typeface="Times New Roman" panose="02020603050405020304" pitchFamily="18" charset="0"/>
                <a:cs typeface="Times New Roman" panose="02020603050405020304" pitchFamily="18" charset="0"/>
              </a:rPr>
              <a:t>Поддерживающие послания взрослых </a:t>
            </a:r>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971" y="1564878"/>
            <a:ext cx="6937829" cy="4550022"/>
          </a:xfrm>
          <a:prstGeom prst="rect">
            <a:avLst/>
          </a:prstGeom>
        </p:spPr>
      </p:pic>
    </p:spTree>
    <p:extLst>
      <p:ext uri="{BB962C8B-B14F-4D97-AF65-F5344CB8AC3E}">
        <p14:creationId xmlns:p14="http://schemas.microsoft.com/office/powerpoint/2010/main" val="130601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1600"/>
            <a:ext cx="8596668" cy="812800"/>
          </a:xfrm>
        </p:spPr>
        <p:txBody>
          <a:bodyPr/>
          <a:lstStyle/>
          <a:p>
            <a:pPr algn="ctr"/>
            <a:r>
              <a:rPr lang="ru-RU" b="1" dirty="0">
                <a:solidFill>
                  <a:schemeClr val="tx1"/>
                </a:solidFill>
                <a:latin typeface="Times New Roman" panose="02020603050405020304" pitchFamily="18" charset="0"/>
                <a:cs typeface="Times New Roman" panose="02020603050405020304" pitchFamily="18" charset="0"/>
              </a:rPr>
              <a:t>Поддерживающие послания взрослых </a:t>
            </a:r>
            <a:endParaRPr lang="ru-RU" dirty="0"/>
          </a:p>
        </p:txBody>
      </p:sp>
      <p:sp>
        <p:nvSpPr>
          <p:cNvPr id="3" name="Объект 2"/>
          <p:cNvSpPr>
            <a:spLocks noGrp="1"/>
          </p:cNvSpPr>
          <p:nvPr>
            <p:ph idx="1"/>
          </p:nvPr>
        </p:nvSpPr>
        <p:spPr>
          <a:xfrm>
            <a:off x="677334" y="914399"/>
            <a:ext cx="8596668" cy="5617029"/>
          </a:xfrm>
        </p:spPr>
        <p:txBody>
          <a:bodyPr>
            <a:normAutofit lnSpcReduction="10000"/>
          </a:bodyPr>
          <a:lstStyle/>
          <a:p>
            <a:r>
              <a:rPr lang="ru-RU" sz="2800" dirty="0">
                <a:latin typeface="Times New Roman" panose="02020603050405020304" pitchFamily="18" charset="0"/>
                <a:cs typeface="Times New Roman" panose="02020603050405020304" pitchFamily="18" charset="0"/>
              </a:rPr>
              <a:t>Я верю в тебя! </a:t>
            </a:r>
          </a:p>
          <a:p>
            <a:r>
              <a:rPr lang="ru-RU" sz="2800" dirty="0" smtClean="0">
                <a:latin typeface="Times New Roman" panose="02020603050405020304" pitchFamily="18" charset="0"/>
                <a:cs typeface="Times New Roman" panose="02020603050405020304" pitchFamily="18" charset="0"/>
              </a:rPr>
              <a:t>Ты </a:t>
            </a:r>
            <a:r>
              <a:rPr lang="ru-RU" sz="2800" dirty="0">
                <a:latin typeface="Times New Roman" panose="02020603050405020304" pitchFamily="18" charset="0"/>
                <a:cs typeface="Times New Roman" panose="02020603050405020304" pitchFamily="18" charset="0"/>
              </a:rPr>
              <a:t>важный! Ты ценный! Ты нужный! </a:t>
            </a:r>
          </a:p>
          <a:p>
            <a:r>
              <a:rPr lang="ru-RU" sz="2800" dirty="0" smtClean="0">
                <a:latin typeface="Times New Roman" panose="02020603050405020304" pitchFamily="18" charset="0"/>
                <a:cs typeface="Times New Roman" panose="02020603050405020304" pitchFamily="18" charset="0"/>
              </a:rPr>
              <a:t>Что </a:t>
            </a:r>
            <a:r>
              <a:rPr lang="ru-RU" sz="2800" dirty="0">
                <a:latin typeface="Times New Roman" panose="02020603050405020304" pitchFamily="18" charset="0"/>
                <a:cs typeface="Times New Roman" panose="02020603050405020304" pitchFamily="18" charset="0"/>
              </a:rPr>
              <a:t>бы ни случилось, я рядом, я помогу </a:t>
            </a:r>
          </a:p>
          <a:p>
            <a:r>
              <a:rPr lang="ru-RU" sz="2800" dirty="0" smtClean="0">
                <a:latin typeface="Times New Roman" panose="02020603050405020304" pitchFamily="18" charset="0"/>
                <a:cs typeface="Times New Roman" panose="02020603050405020304" pitchFamily="18" charset="0"/>
              </a:rPr>
              <a:t>Я </a:t>
            </a:r>
            <a:r>
              <a:rPr lang="ru-RU" sz="2800" dirty="0">
                <a:latin typeface="Times New Roman" panose="02020603050405020304" pitchFamily="18" charset="0"/>
                <a:cs typeface="Times New Roman" panose="02020603050405020304" pitchFamily="18" charset="0"/>
              </a:rPr>
              <a:t>рада, что ты - часть нашей группы!</a:t>
            </a:r>
          </a:p>
          <a:p>
            <a:r>
              <a:rPr lang="ru-RU" sz="2800" dirty="0" smtClean="0">
                <a:latin typeface="Times New Roman" panose="02020603050405020304" pitchFamily="18" charset="0"/>
                <a:cs typeface="Times New Roman" panose="02020603050405020304" pitchFamily="18" charset="0"/>
              </a:rPr>
              <a:t>Ошибаться </a:t>
            </a:r>
            <a:r>
              <a:rPr lang="ru-RU" sz="2800" dirty="0">
                <a:latin typeface="Times New Roman" panose="02020603050405020304" pitchFamily="18" charset="0"/>
                <a:cs typeface="Times New Roman" panose="02020603050405020304" pitchFamily="18" charset="0"/>
              </a:rPr>
              <a:t>не страшно, все совершают ошибки.</a:t>
            </a:r>
          </a:p>
          <a:p>
            <a:r>
              <a:rPr lang="ru-RU" sz="2800" dirty="0" smtClean="0">
                <a:latin typeface="Times New Roman" panose="02020603050405020304" pitchFamily="18" charset="0"/>
                <a:cs typeface="Times New Roman" panose="02020603050405020304" pitchFamily="18" charset="0"/>
              </a:rPr>
              <a:t>Я </a:t>
            </a:r>
            <a:r>
              <a:rPr lang="ru-RU" sz="2800" dirty="0">
                <a:latin typeface="Times New Roman" panose="02020603050405020304" pitchFamily="18" charset="0"/>
                <a:cs typeface="Times New Roman" panose="02020603050405020304" pitchFamily="18" charset="0"/>
              </a:rPr>
              <a:t>твоя опора на пути взросления. </a:t>
            </a:r>
          </a:p>
          <a:p>
            <a:r>
              <a:rPr lang="ru-RU" sz="2800" dirty="0" smtClean="0">
                <a:latin typeface="Times New Roman" panose="02020603050405020304" pitchFamily="18" charset="0"/>
                <a:cs typeface="Times New Roman" panose="02020603050405020304" pitchFamily="18" charset="0"/>
              </a:rPr>
              <a:t>Ты </a:t>
            </a:r>
            <a:r>
              <a:rPr lang="ru-RU" sz="2800" dirty="0">
                <a:latin typeface="Times New Roman" panose="02020603050405020304" pitchFamily="18" charset="0"/>
                <a:cs typeface="Times New Roman" panose="02020603050405020304" pitchFamily="18" charset="0"/>
              </a:rPr>
              <a:t>хороший, несмотря ни на что! </a:t>
            </a:r>
          </a:p>
          <a:p>
            <a:r>
              <a:rPr lang="ru-RU" sz="2800" dirty="0" smtClean="0">
                <a:latin typeface="Times New Roman" panose="02020603050405020304" pitchFamily="18" charset="0"/>
                <a:cs typeface="Times New Roman" panose="02020603050405020304" pitchFamily="18" charset="0"/>
              </a:rPr>
              <a:t>Все </a:t>
            </a:r>
            <a:r>
              <a:rPr lang="ru-RU" sz="2800" dirty="0">
                <a:latin typeface="Times New Roman" panose="02020603050405020304" pitchFamily="18" charset="0"/>
                <a:cs typeface="Times New Roman" panose="02020603050405020304" pitchFamily="18" charset="0"/>
              </a:rPr>
              <a:t>твои чувства правильные. Ты имеешь право на любые эмоции! </a:t>
            </a:r>
          </a:p>
          <a:p>
            <a:r>
              <a:rPr lang="ru-RU" sz="2800" dirty="0" smtClean="0">
                <a:latin typeface="Times New Roman" panose="02020603050405020304" pitchFamily="18" charset="0"/>
                <a:cs typeface="Times New Roman" panose="02020603050405020304" pitchFamily="18" charset="0"/>
              </a:rPr>
              <a:t>Ты </a:t>
            </a:r>
            <a:r>
              <a:rPr lang="ru-RU" sz="2800" dirty="0">
                <a:latin typeface="Times New Roman" panose="02020603050405020304" pitchFamily="18" charset="0"/>
                <a:cs typeface="Times New Roman" panose="02020603050405020304" pitchFamily="18" charset="0"/>
              </a:rPr>
              <a:t>справишься, у тебя все получится!</a:t>
            </a:r>
          </a:p>
          <a:p>
            <a:r>
              <a:rPr lang="ru-RU" sz="2800" dirty="0" smtClean="0">
                <a:latin typeface="Times New Roman" panose="02020603050405020304" pitchFamily="18" charset="0"/>
                <a:cs typeface="Times New Roman" panose="02020603050405020304" pitchFamily="18" charset="0"/>
              </a:rPr>
              <a:t>Что </a:t>
            </a:r>
            <a:r>
              <a:rPr lang="ru-RU" sz="2800" dirty="0">
                <a:latin typeface="Times New Roman" panose="02020603050405020304" pitchFamily="18" charset="0"/>
                <a:cs typeface="Times New Roman" panose="02020603050405020304" pitchFamily="18" charset="0"/>
              </a:rPr>
              <a:t>бы не случилось, я всегда приму тебя и помогу! </a:t>
            </a:r>
          </a:p>
          <a:p>
            <a:endParaRPr lang="ru-RU" dirty="0"/>
          </a:p>
        </p:txBody>
      </p:sp>
    </p:spTree>
    <p:extLst>
      <p:ext uri="{BB962C8B-B14F-4D97-AF65-F5344CB8AC3E}">
        <p14:creationId xmlns:p14="http://schemas.microsoft.com/office/powerpoint/2010/main" val="212954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26810" y="379212"/>
            <a:ext cx="6994675" cy="707886"/>
          </a:xfrm>
          <a:prstGeom prst="rect">
            <a:avLst/>
          </a:prstGeom>
        </p:spPr>
        <p:txBody>
          <a:bodyPr wrap="square">
            <a:spAutoFit/>
          </a:bodyPr>
          <a:lstStyle/>
          <a:p>
            <a:r>
              <a:rPr lang="ru-RU" sz="4000" dirty="0">
                <a:latin typeface="Times New Roman" panose="02020603050405020304" pitchFamily="18" charset="0"/>
                <a:cs typeface="Times New Roman" panose="02020603050405020304" pitchFamily="18" charset="0"/>
              </a:rPr>
              <a:t>Что такое агрессия?</a:t>
            </a:r>
          </a:p>
        </p:txBody>
      </p:sp>
      <p:sp>
        <p:nvSpPr>
          <p:cNvPr id="5" name="Прямоугольник 4"/>
          <p:cNvSpPr/>
          <p:nvPr/>
        </p:nvSpPr>
        <p:spPr>
          <a:xfrm>
            <a:off x="504250" y="1183334"/>
            <a:ext cx="9239794" cy="2062872"/>
          </a:xfrm>
          <a:prstGeom prst="rect">
            <a:avLst/>
          </a:prstGeom>
        </p:spPr>
        <p:txBody>
          <a:bodyPr wrap="square">
            <a:spAutoFit/>
          </a:bodyPr>
          <a:lstStyle/>
          <a:p>
            <a:pPr algn="just">
              <a:lnSpc>
                <a:spcPct val="150000"/>
              </a:lnSpc>
            </a:pPr>
            <a:r>
              <a:rPr lang="ru-RU" sz="2200" b="1" dirty="0">
                <a:latin typeface="Times New Roman" panose="02020603050405020304" pitchFamily="18" charset="0"/>
                <a:cs typeface="Times New Roman" panose="02020603050405020304" pitchFamily="18" charset="0"/>
              </a:rPr>
              <a:t>Детская агрессия </a:t>
            </a:r>
            <a:r>
              <a:rPr lang="ru-RU" sz="2200" dirty="0">
                <a:latin typeface="Times New Roman" panose="02020603050405020304" pitchFamily="18" charset="0"/>
                <a:cs typeface="Times New Roman" panose="02020603050405020304" pitchFamily="18" charset="0"/>
              </a:rPr>
              <a:t>– активная форма выражения эмоции гнева, которая проявляется через причинение ущерба человеку или предмету</a:t>
            </a:r>
            <a:r>
              <a:rPr lang="ru-RU" sz="2200" dirty="0" smtClean="0">
                <a:latin typeface="Times New Roman" panose="02020603050405020304" pitchFamily="18" charset="0"/>
                <a:cs typeface="Times New Roman" panose="02020603050405020304" pitchFamily="18" charset="0"/>
              </a:rPr>
              <a:t>.</a:t>
            </a:r>
          </a:p>
          <a:p>
            <a:pPr algn="just">
              <a:lnSpc>
                <a:spcPct val="150000"/>
              </a:lnSpc>
            </a:pPr>
            <a:r>
              <a:rPr lang="ru-RU" sz="2200" b="1" dirty="0">
                <a:latin typeface="Times New Roman" panose="02020603050405020304" pitchFamily="18" charset="0"/>
                <a:cs typeface="Times New Roman" panose="02020603050405020304" pitchFamily="18" charset="0"/>
              </a:rPr>
              <a:t>Агрессивность</a:t>
            </a:r>
            <a:r>
              <a:rPr lang="ru-RU" sz="2200" dirty="0">
                <a:latin typeface="Times New Roman" panose="02020603050405020304" pitchFamily="18" charset="0"/>
                <a:cs typeface="Times New Roman" panose="02020603050405020304" pitchFamily="18" charset="0"/>
              </a:rPr>
              <a:t> – это свойство личности, «выража­ющееся в готовности к агрессии</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98BC6DAE-7180-49BE-8EAB-C108F2EA2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104" y="3294804"/>
            <a:ext cx="4241338" cy="3162228"/>
          </a:xfrm>
          <a:prstGeom prst="rect">
            <a:avLst/>
          </a:prstGeom>
        </p:spPr>
      </p:pic>
    </p:spTree>
    <p:extLst>
      <p:ext uri="{BB962C8B-B14F-4D97-AF65-F5344CB8AC3E}">
        <p14:creationId xmlns:p14="http://schemas.microsoft.com/office/powerpoint/2010/main" val="2552316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7342D2A-3E33-473E-88FB-63AB9B028137}"/>
              </a:ext>
            </a:extLst>
          </p:cNvPr>
          <p:cNvSpPr txBox="1"/>
          <p:nvPr/>
        </p:nvSpPr>
        <p:spPr>
          <a:xfrm flipH="1">
            <a:off x="3046190" y="205691"/>
            <a:ext cx="5130760" cy="584775"/>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Негативное поведение</a:t>
            </a:r>
          </a:p>
        </p:txBody>
      </p:sp>
      <p:pic>
        <p:nvPicPr>
          <p:cNvPr id="6" name="Рисунок 5">
            <a:extLst>
              <a:ext uri="{FF2B5EF4-FFF2-40B4-BE49-F238E27FC236}">
                <a16:creationId xmlns="" xmlns:a16="http://schemas.microsoft.com/office/drawing/2014/main" id="{B47CB510-098E-4CF9-9522-5529E1A6C8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6" t="16039" r="22947" b="20193"/>
          <a:stretch/>
        </p:blipFill>
        <p:spPr>
          <a:xfrm>
            <a:off x="3223508" y="609599"/>
            <a:ext cx="4631336" cy="6448697"/>
          </a:xfrm>
          <a:prstGeom prst="rect">
            <a:avLst/>
          </a:prstGeom>
        </p:spPr>
      </p:pic>
      <p:sp>
        <p:nvSpPr>
          <p:cNvPr id="7" name="TextBox 6">
            <a:extLst>
              <a:ext uri="{FF2B5EF4-FFF2-40B4-BE49-F238E27FC236}">
                <a16:creationId xmlns="" xmlns:a16="http://schemas.microsoft.com/office/drawing/2014/main" id="{CA14B903-6E6A-4DDE-8FED-9CB81CC08DEC}"/>
              </a:ext>
            </a:extLst>
          </p:cNvPr>
          <p:cNvSpPr txBox="1"/>
          <p:nvPr/>
        </p:nvSpPr>
        <p:spPr>
          <a:xfrm>
            <a:off x="4479200" y="2172569"/>
            <a:ext cx="1789272" cy="923330"/>
          </a:xfrm>
          <a:prstGeom prst="rect">
            <a:avLst/>
          </a:prstGeom>
          <a:noFill/>
        </p:spPr>
        <p:txBody>
          <a:bodyPr wrap="none" rtlCol="0">
            <a:spAutoFit/>
          </a:bodyPr>
          <a:lstStyle/>
          <a:p>
            <a:r>
              <a:rPr lang="ru-RU" dirty="0"/>
              <a:t>Гнев</a:t>
            </a:r>
          </a:p>
          <a:p>
            <a:r>
              <a:rPr lang="ru-RU" dirty="0"/>
              <a:t>Раздражение</a:t>
            </a:r>
          </a:p>
          <a:p>
            <a:r>
              <a:rPr lang="ru-RU" dirty="0"/>
              <a:t>Злость</a:t>
            </a:r>
          </a:p>
        </p:txBody>
      </p:sp>
      <p:sp>
        <p:nvSpPr>
          <p:cNvPr id="8" name="TextBox 7">
            <a:extLst>
              <a:ext uri="{FF2B5EF4-FFF2-40B4-BE49-F238E27FC236}">
                <a16:creationId xmlns="" xmlns:a16="http://schemas.microsoft.com/office/drawing/2014/main" id="{9B1F4949-8056-4BB9-BABD-04F6224D814C}"/>
              </a:ext>
            </a:extLst>
          </p:cNvPr>
          <p:cNvSpPr txBox="1"/>
          <p:nvPr/>
        </p:nvSpPr>
        <p:spPr>
          <a:xfrm>
            <a:off x="4698001" y="3145782"/>
            <a:ext cx="978153" cy="923330"/>
          </a:xfrm>
          <a:prstGeom prst="rect">
            <a:avLst/>
          </a:prstGeom>
          <a:noFill/>
        </p:spPr>
        <p:txBody>
          <a:bodyPr wrap="none" rtlCol="0">
            <a:spAutoFit/>
          </a:bodyPr>
          <a:lstStyle/>
          <a:p>
            <a:r>
              <a:rPr lang="ru-RU" dirty="0"/>
              <a:t>Боль</a:t>
            </a:r>
          </a:p>
          <a:p>
            <a:r>
              <a:rPr lang="ru-RU" dirty="0"/>
              <a:t>Обида</a:t>
            </a:r>
          </a:p>
          <a:p>
            <a:r>
              <a:rPr lang="ru-RU" dirty="0"/>
              <a:t>Страх</a:t>
            </a:r>
          </a:p>
        </p:txBody>
      </p:sp>
      <p:sp>
        <p:nvSpPr>
          <p:cNvPr id="9" name="TextBox 8">
            <a:extLst>
              <a:ext uri="{FF2B5EF4-FFF2-40B4-BE49-F238E27FC236}">
                <a16:creationId xmlns="" xmlns:a16="http://schemas.microsoft.com/office/drawing/2014/main" id="{44EBEA15-7EE3-4080-96F4-1A5D1FFD779A}"/>
              </a:ext>
            </a:extLst>
          </p:cNvPr>
          <p:cNvSpPr txBox="1"/>
          <p:nvPr/>
        </p:nvSpPr>
        <p:spPr>
          <a:xfrm>
            <a:off x="3818244" y="3974895"/>
            <a:ext cx="2903360" cy="1015663"/>
          </a:xfrm>
          <a:prstGeom prst="rect">
            <a:avLst/>
          </a:prstGeom>
          <a:noFill/>
        </p:spPr>
        <p:txBody>
          <a:bodyPr wrap="none" rtlCol="0">
            <a:spAutoFit/>
          </a:bodyPr>
          <a:lstStyle/>
          <a:p>
            <a:pPr algn="ctr"/>
            <a:r>
              <a:rPr lang="ru-RU" dirty="0"/>
              <a:t>Потребности в</a:t>
            </a:r>
          </a:p>
          <a:p>
            <a:pPr algn="ctr"/>
            <a:r>
              <a:rPr lang="ru-RU" sz="1400" dirty="0"/>
              <a:t>любви, внимании, ласке, </a:t>
            </a:r>
          </a:p>
          <a:p>
            <a:pPr algn="ctr"/>
            <a:r>
              <a:rPr lang="ru-RU" sz="1400" dirty="0"/>
              <a:t>успехе, понимании, свободе,</a:t>
            </a:r>
          </a:p>
          <a:p>
            <a:pPr algn="ctr"/>
            <a:r>
              <a:rPr lang="ru-RU" sz="1400" dirty="0"/>
              <a:t>развитии, уважении и т.д.</a:t>
            </a:r>
          </a:p>
        </p:txBody>
      </p:sp>
      <p:cxnSp>
        <p:nvCxnSpPr>
          <p:cNvPr id="11" name="Прямая соединительная линия 10"/>
          <p:cNvCxnSpPr/>
          <p:nvPr/>
        </p:nvCxnSpPr>
        <p:spPr>
          <a:xfrm flipV="1">
            <a:off x="3596640" y="5068389"/>
            <a:ext cx="3091543" cy="17417"/>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 xmlns:a16="http://schemas.microsoft.com/office/drawing/2014/main" id="{593A6FCD-D12D-41C3-85AA-821260563F4C}"/>
              </a:ext>
            </a:extLst>
          </p:cNvPr>
          <p:cNvSpPr txBox="1"/>
          <p:nvPr/>
        </p:nvSpPr>
        <p:spPr>
          <a:xfrm>
            <a:off x="369615" y="1143027"/>
            <a:ext cx="3227025" cy="584775"/>
          </a:xfrm>
          <a:prstGeom prst="rect">
            <a:avLst/>
          </a:prstGeom>
          <a:noFill/>
        </p:spPr>
        <p:txBody>
          <a:bodyPr wrap="square" rtlCol="0">
            <a:spAutoFit/>
          </a:bodyPr>
          <a:lstStyle/>
          <a:p>
            <a:r>
              <a:rPr lang="ru-RU" sz="3200" b="1" dirty="0"/>
              <a:t>ЧТО ДЕЛАТЬ?</a:t>
            </a:r>
          </a:p>
        </p:txBody>
      </p:sp>
      <p:sp>
        <p:nvSpPr>
          <p:cNvPr id="14" name="TextBox 13">
            <a:extLst>
              <a:ext uri="{FF2B5EF4-FFF2-40B4-BE49-F238E27FC236}">
                <a16:creationId xmlns="" xmlns:a16="http://schemas.microsoft.com/office/drawing/2014/main" id="{3C4928A0-4E03-4AA3-988A-DD479A91518F}"/>
              </a:ext>
            </a:extLst>
          </p:cNvPr>
          <p:cNvSpPr txBox="1"/>
          <p:nvPr/>
        </p:nvSpPr>
        <p:spPr>
          <a:xfrm>
            <a:off x="648073" y="1727802"/>
            <a:ext cx="2135521" cy="369332"/>
          </a:xfrm>
          <a:prstGeom prst="rect">
            <a:avLst/>
          </a:prstGeom>
          <a:noFill/>
        </p:spPr>
        <p:txBody>
          <a:bodyPr wrap="none" rtlCol="0">
            <a:spAutoFit/>
          </a:bodyPr>
          <a:lstStyle/>
          <a:p>
            <a:r>
              <a:rPr lang="ru-RU" dirty="0"/>
              <a:t>Активно слушать</a:t>
            </a:r>
          </a:p>
        </p:txBody>
      </p:sp>
      <p:sp>
        <p:nvSpPr>
          <p:cNvPr id="15" name="Стрелка: вправо 19">
            <a:extLst>
              <a:ext uri="{FF2B5EF4-FFF2-40B4-BE49-F238E27FC236}">
                <a16:creationId xmlns="" xmlns:a16="http://schemas.microsoft.com/office/drawing/2014/main" id="{5BC66DA1-F6D0-444D-BA3E-B900E52A5C5B}"/>
              </a:ext>
            </a:extLst>
          </p:cNvPr>
          <p:cNvSpPr/>
          <p:nvPr/>
        </p:nvSpPr>
        <p:spPr>
          <a:xfrm rot="919562">
            <a:off x="2551873" y="2206976"/>
            <a:ext cx="1343269" cy="238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20">
            <a:extLst>
              <a:ext uri="{FF2B5EF4-FFF2-40B4-BE49-F238E27FC236}">
                <a16:creationId xmlns="" xmlns:a16="http://schemas.microsoft.com/office/drawing/2014/main" id="{2C7F96D6-6847-49D8-9F60-D614B7645E9A}"/>
              </a:ext>
            </a:extLst>
          </p:cNvPr>
          <p:cNvSpPr/>
          <p:nvPr/>
        </p:nvSpPr>
        <p:spPr>
          <a:xfrm rot="2414622">
            <a:off x="2288342" y="2644349"/>
            <a:ext cx="1283139" cy="252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59BA6E8C-E870-492A-BD6B-AB0FFD74BE9A}"/>
              </a:ext>
            </a:extLst>
          </p:cNvPr>
          <p:cNvSpPr txBox="1"/>
          <p:nvPr/>
        </p:nvSpPr>
        <p:spPr>
          <a:xfrm>
            <a:off x="369615" y="3277147"/>
            <a:ext cx="2630848" cy="646331"/>
          </a:xfrm>
          <a:prstGeom prst="rect">
            <a:avLst/>
          </a:prstGeom>
          <a:noFill/>
        </p:spPr>
        <p:txBody>
          <a:bodyPr wrap="none" rtlCol="0">
            <a:spAutoFit/>
          </a:bodyPr>
          <a:lstStyle/>
          <a:p>
            <a:r>
              <a:rPr lang="ru-RU" dirty="0"/>
              <a:t>Слушать («слышать»)</a:t>
            </a:r>
          </a:p>
          <a:p>
            <a:r>
              <a:rPr lang="ru-RU" dirty="0"/>
              <a:t>потребности</a:t>
            </a:r>
          </a:p>
        </p:txBody>
      </p:sp>
      <p:sp>
        <p:nvSpPr>
          <p:cNvPr id="18" name="Стрелка: вправо 21">
            <a:extLst>
              <a:ext uri="{FF2B5EF4-FFF2-40B4-BE49-F238E27FC236}">
                <a16:creationId xmlns="" xmlns:a16="http://schemas.microsoft.com/office/drawing/2014/main" id="{D02E572E-C2E4-4C06-8F4B-3F4AE6E6E4A6}"/>
              </a:ext>
            </a:extLst>
          </p:cNvPr>
          <p:cNvSpPr/>
          <p:nvPr/>
        </p:nvSpPr>
        <p:spPr>
          <a:xfrm rot="726187">
            <a:off x="1994447" y="3775871"/>
            <a:ext cx="1259836" cy="241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 xmlns:a16="http://schemas.microsoft.com/office/drawing/2014/main" id="{1694307A-6D33-4598-9D1A-103A9AA918E2}"/>
              </a:ext>
            </a:extLst>
          </p:cNvPr>
          <p:cNvSpPr txBox="1"/>
          <p:nvPr/>
        </p:nvSpPr>
        <p:spPr>
          <a:xfrm>
            <a:off x="322019" y="4836110"/>
            <a:ext cx="2852063" cy="369332"/>
          </a:xfrm>
          <a:prstGeom prst="rect">
            <a:avLst/>
          </a:prstGeom>
          <a:noFill/>
        </p:spPr>
        <p:txBody>
          <a:bodyPr wrap="none" rtlCol="0">
            <a:spAutoFit/>
          </a:bodyPr>
          <a:lstStyle/>
          <a:p>
            <a:r>
              <a:rPr lang="ru-RU" dirty="0"/>
              <a:t>Безусловно принимать</a:t>
            </a:r>
          </a:p>
        </p:txBody>
      </p:sp>
      <p:sp>
        <p:nvSpPr>
          <p:cNvPr id="20" name="Стрелка: вправо 21">
            <a:extLst>
              <a:ext uri="{FF2B5EF4-FFF2-40B4-BE49-F238E27FC236}">
                <a16:creationId xmlns="" xmlns:a16="http://schemas.microsoft.com/office/drawing/2014/main" id="{D02E572E-C2E4-4C06-8F4B-3F4AE6E6E4A6}"/>
              </a:ext>
            </a:extLst>
          </p:cNvPr>
          <p:cNvSpPr/>
          <p:nvPr/>
        </p:nvSpPr>
        <p:spPr>
          <a:xfrm rot="997936">
            <a:off x="1980617" y="5309984"/>
            <a:ext cx="1259836" cy="241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621799" y="5054025"/>
            <a:ext cx="3185383" cy="1477328"/>
          </a:xfrm>
          <a:prstGeom prst="rect">
            <a:avLst/>
          </a:prstGeom>
        </p:spPr>
        <p:txBody>
          <a:bodyPr wrap="square">
            <a:spAutoFit/>
          </a:bodyPr>
          <a:lstStyle/>
          <a:p>
            <a:pPr algn="ctr"/>
            <a:r>
              <a:rPr lang="ru-RU" dirty="0"/>
              <a:t>Базисные стремления</a:t>
            </a:r>
          </a:p>
          <a:p>
            <a:pPr algn="ctr"/>
            <a:r>
              <a:rPr lang="ru-RU" dirty="0"/>
              <a:t>Я – хороший</a:t>
            </a:r>
          </a:p>
          <a:p>
            <a:pPr algn="ctr"/>
            <a:r>
              <a:rPr lang="ru-RU" dirty="0"/>
              <a:t>Я – любим</a:t>
            </a:r>
          </a:p>
          <a:p>
            <a:pPr algn="ctr"/>
            <a:r>
              <a:rPr lang="ru-RU" dirty="0"/>
              <a:t>Я – могу</a:t>
            </a:r>
          </a:p>
          <a:p>
            <a:pPr algn="ctr"/>
            <a:r>
              <a:rPr lang="ru-RU" dirty="0"/>
              <a:t>Я - есть</a:t>
            </a:r>
          </a:p>
        </p:txBody>
      </p:sp>
    </p:spTree>
    <p:extLst>
      <p:ext uri="{BB962C8B-B14F-4D97-AF65-F5344CB8AC3E}">
        <p14:creationId xmlns:p14="http://schemas.microsoft.com/office/powerpoint/2010/main" val="3208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980710607"/>
              </p:ext>
            </p:extLst>
          </p:nvPr>
        </p:nvGraphicFramePr>
        <p:xfrm>
          <a:off x="-272871" y="495946"/>
          <a:ext cx="11447149" cy="636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508954" y="144061"/>
            <a:ext cx="6322423"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Направление работы с агрессивными детьми.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7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c.allegroimg.com/original/03f87d/3dec860d496d834e80059876c1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665" y="1052434"/>
            <a:ext cx="3255336" cy="24415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21283" y="361462"/>
            <a:ext cx="9800097" cy="461665"/>
          </a:xfrm>
          <a:prstGeom prst="rect">
            <a:avLst/>
          </a:prstGeom>
        </p:spPr>
        <p:txBody>
          <a:bodyPr wrap="square">
            <a:spAutoFit/>
          </a:bodyPr>
          <a:lstStyle/>
          <a:p>
            <a:r>
              <a:rPr lang="ru-RU" b="1" dirty="0" smtClean="0"/>
              <a:t> </a:t>
            </a:r>
            <a:r>
              <a:rPr lang="ru-RU" sz="2400" b="1" dirty="0" smtClean="0"/>
              <a:t>Обучение </a:t>
            </a:r>
            <a:r>
              <a:rPr lang="ru-RU" sz="2400" b="1" dirty="0"/>
              <a:t>ребёнка приемлемым способам выражения </a:t>
            </a:r>
            <a:r>
              <a:rPr lang="ru-RU" sz="2400" b="1" dirty="0" smtClean="0"/>
              <a:t>гнева</a:t>
            </a:r>
            <a:endParaRPr lang="ru-RU" sz="2400" b="1" dirty="0"/>
          </a:p>
        </p:txBody>
      </p:sp>
      <p:pic>
        <p:nvPicPr>
          <p:cNvPr id="1026" name="Picture 2" descr="https://prazdnik-shop.com.ua/20674-thickbox_default/podushka-mesto-dlya-snyatiya-stressa-4-cve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34" y="1290228"/>
            <a:ext cx="2867088" cy="30645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humbs.dreamstime.com/b/angry-smiley-face-47965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62" y="1922983"/>
            <a:ext cx="891741" cy="8995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i3.stat01.com/1/1630/16295419/075a3e/2380q-jp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0546" y="2372755"/>
            <a:ext cx="2753831" cy="27538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Миниатюра Мягкая игрушка Футбольный мяч красный 20 см Bigga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5950" y="4584133"/>
            <a:ext cx="1099946" cy="10849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pixelproduction.de/wp-content/uploads/2017/04/kopfbild_medienplanung_zeitung-705x47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4722" y="3947334"/>
            <a:ext cx="2748151" cy="185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4564251" y="3101368"/>
            <a:ext cx="1704814" cy="175665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Прямоугольник 3"/>
          <p:cNvSpPr/>
          <p:nvPr/>
        </p:nvSpPr>
        <p:spPr>
          <a:xfrm>
            <a:off x="1227484" y="299656"/>
            <a:ext cx="8420895" cy="461665"/>
          </a:xfrm>
          <a:prstGeom prst="rect">
            <a:avLst/>
          </a:prstGeom>
        </p:spPr>
        <p:txBody>
          <a:bodyPr wrap="none">
            <a:spAutoFit/>
          </a:bodyPr>
          <a:lstStyle/>
          <a:p>
            <a:pPr lvl="0">
              <a:defRPr/>
            </a:pPr>
            <a:r>
              <a:rPr lang="ru-RU" sz="2400" b="1" dirty="0">
                <a:latin typeface="+mj-lt"/>
              </a:rPr>
              <a:t>Обучение навыкам распознавания и контроля эмоций</a:t>
            </a:r>
          </a:p>
        </p:txBody>
      </p:sp>
      <p:sp>
        <p:nvSpPr>
          <p:cNvPr id="5" name="TextBox 4"/>
          <p:cNvSpPr txBox="1"/>
          <p:nvPr/>
        </p:nvSpPr>
        <p:spPr>
          <a:xfrm>
            <a:off x="3921071" y="761321"/>
            <a:ext cx="3750590" cy="369332"/>
          </a:xfrm>
          <a:prstGeom prst="rect">
            <a:avLst/>
          </a:prstGeom>
          <a:noFill/>
        </p:spPr>
        <p:txBody>
          <a:bodyPr wrap="square" rtlCol="0">
            <a:spAutoFit/>
          </a:bodyPr>
          <a:lstStyle/>
          <a:p>
            <a:r>
              <a:rPr lang="ru-RU" dirty="0" smtClean="0"/>
              <a:t>Технология «</a:t>
            </a:r>
            <a:r>
              <a:rPr lang="ru-RU" dirty="0" err="1" smtClean="0"/>
              <a:t>Тригеры</a:t>
            </a:r>
            <a:r>
              <a:rPr lang="ru-RU" dirty="0" smtClean="0"/>
              <a:t> гнева»</a:t>
            </a:r>
            <a:endParaRPr lang="ru-RU" dirty="0"/>
          </a:p>
        </p:txBody>
      </p:sp>
      <p:pic>
        <p:nvPicPr>
          <p:cNvPr id="7" name="Рисунок 6">
            <a:extLst>
              <a:ext uri="{FF2B5EF4-FFF2-40B4-BE49-F238E27FC236}">
                <a16:creationId xmlns="" xmlns:a16="http://schemas.microsoft.com/office/drawing/2014/main" id="{98BC6DAE-7180-49BE-8EAB-C108F2EA25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48266" b="-2143"/>
          <a:stretch/>
        </p:blipFill>
        <p:spPr>
          <a:xfrm>
            <a:off x="4819973" y="3101368"/>
            <a:ext cx="1193370" cy="1756658"/>
          </a:xfrm>
          <a:prstGeom prst="rect">
            <a:avLst/>
          </a:prstGeom>
        </p:spPr>
      </p:pic>
      <p:sp>
        <p:nvSpPr>
          <p:cNvPr id="9" name="Овал 8"/>
          <p:cNvSpPr/>
          <p:nvPr/>
        </p:nvSpPr>
        <p:spPr>
          <a:xfrm>
            <a:off x="3072540" y="2136674"/>
            <a:ext cx="1363850" cy="13087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200" dirty="0" smtClean="0"/>
              <a:t>ситуация</a:t>
            </a:r>
            <a:endParaRPr lang="ru-RU" sz="1200" dirty="0"/>
          </a:p>
        </p:txBody>
      </p:sp>
      <p:sp>
        <p:nvSpPr>
          <p:cNvPr id="14" name="Овал 13"/>
          <p:cNvSpPr/>
          <p:nvPr/>
        </p:nvSpPr>
        <p:spPr>
          <a:xfrm>
            <a:off x="3072540" y="4652928"/>
            <a:ext cx="1363850" cy="130875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200" dirty="0" smtClean="0"/>
              <a:t>ситуация</a:t>
            </a:r>
            <a:endParaRPr lang="ru-RU" sz="1200" dirty="0"/>
          </a:p>
        </p:txBody>
      </p:sp>
      <p:sp>
        <p:nvSpPr>
          <p:cNvPr id="15" name="Овал 14"/>
          <p:cNvSpPr/>
          <p:nvPr/>
        </p:nvSpPr>
        <p:spPr>
          <a:xfrm>
            <a:off x="6307811" y="4652928"/>
            <a:ext cx="1363850" cy="130875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dirty="0" smtClean="0"/>
              <a:t>ситуация</a:t>
            </a:r>
            <a:endParaRPr lang="ru-RU" sz="1200" dirty="0"/>
          </a:p>
        </p:txBody>
      </p:sp>
      <p:sp>
        <p:nvSpPr>
          <p:cNvPr id="16" name="Овал 15"/>
          <p:cNvSpPr/>
          <p:nvPr/>
        </p:nvSpPr>
        <p:spPr>
          <a:xfrm>
            <a:off x="6418478" y="2032463"/>
            <a:ext cx="1363850" cy="130875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200" dirty="0" smtClean="0"/>
              <a:t>ситуация</a:t>
            </a:r>
            <a:endParaRPr lang="ru-RU" sz="1200" dirty="0"/>
          </a:p>
        </p:txBody>
      </p:sp>
      <p:sp>
        <p:nvSpPr>
          <p:cNvPr id="21" name="Овал 20"/>
          <p:cNvSpPr/>
          <p:nvPr/>
        </p:nvSpPr>
        <p:spPr>
          <a:xfrm>
            <a:off x="8338770" y="2248450"/>
            <a:ext cx="1466529" cy="1379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dirty="0" smtClean="0"/>
              <a:t>решение</a:t>
            </a:r>
            <a:endParaRPr lang="ru-RU" sz="1600" dirty="0"/>
          </a:p>
        </p:txBody>
      </p:sp>
      <p:sp>
        <p:nvSpPr>
          <p:cNvPr id="23" name="Овал 22"/>
          <p:cNvSpPr/>
          <p:nvPr/>
        </p:nvSpPr>
        <p:spPr>
          <a:xfrm>
            <a:off x="7605506" y="757454"/>
            <a:ext cx="1466529" cy="1379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dirty="0" smtClean="0"/>
              <a:t>решение</a:t>
            </a:r>
            <a:endParaRPr lang="ru-RU" sz="1600" dirty="0"/>
          </a:p>
        </p:txBody>
      </p:sp>
      <p:sp>
        <p:nvSpPr>
          <p:cNvPr id="24" name="Овал 23"/>
          <p:cNvSpPr/>
          <p:nvPr/>
        </p:nvSpPr>
        <p:spPr>
          <a:xfrm>
            <a:off x="1227484" y="5387598"/>
            <a:ext cx="1466529" cy="13792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dirty="0" smtClean="0"/>
              <a:t>решение</a:t>
            </a:r>
            <a:endParaRPr lang="ru-RU" sz="1600" dirty="0"/>
          </a:p>
        </p:txBody>
      </p:sp>
      <p:sp>
        <p:nvSpPr>
          <p:cNvPr id="25" name="Овал 24"/>
          <p:cNvSpPr/>
          <p:nvPr/>
        </p:nvSpPr>
        <p:spPr>
          <a:xfrm>
            <a:off x="843901" y="3979697"/>
            <a:ext cx="1466529" cy="13792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dirty="0" smtClean="0"/>
              <a:t>решение</a:t>
            </a:r>
            <a:endParaRPr lang="ru-RU" sz="1600" dirty="0"/>
          </a:p>
        </p:txBody>
      </p:sp>
      <p:sp>
        <p:nvSpPr>
          <p:cNvPr id="26" name="Овал 25"/>
          <p:cNvSpPr/>
          <p:nvPr/>
        </p:nvSpPr>
        <p:spPr>
          <a:xfrm>
            <a:off x="725513" y="2136674"/>
            <a:ext cx="1466529" cy="13792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600" dirty="0" smtClean="0"/>
              <a:t>решение</a:t>
            </a:r>
            <a:endParaRPr lang="ru-RU" sz="1600" dirty="0"/>
          </a:p>
        </p:txBody>
      </p:sp>
      <p:sp>
        <p:nvSpPr>
          <p:cNvPr id="27" name="Овал 26"/>
          <p:cNvSpPr/>
          <p:nvPr/>
        </p:nvSpPr>
        <p:spPr>
          <a:xfrm>
            <a:off x="1518831" y="759388"/>
            <a:ext cx="1466529" cy="13792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600" dirty="0" smtClean="0"/>
              <a:t>решение</a:t>
            </a:r>
            <a:endParaRPr lang="ru-RU" sz="1600" dirty="0"/>
          </a:p>
        </p:txBody>
      </p:sp>
      <p:sp>
        <p:nvSpPr>
          <p:cNvPr id="28" name="Овал 27"/>
          <p:cNvSpPr/>
          <p:nvPr/>
        </p:nvSpPr>
        <p:spPr>
          <a:xfrm>
            <a:off x="8398437" y="3856844"/>
            <a:ext cx="1466529" cy="1379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dirty="0" smtClean="0"/>
              <a:t>решение</a:t>
            </a:r>
            <a:endParaRPr lang="ru-RU" sz="1600" dirty="0"/>
          </a:p>
        </p:txBody>
      </p:sp>
      <p:sp>
        <p:nvSpPr>
          <p:cNvPr id="29" name="Овал 28"/>
          <p:cNvSpPr/>
          <p:nvPr/>
        </p:nvSpPr>
        <p:spPr>
          <a:xfrm>
            <a:off x="8181850" y="5412332"/>
            <a:ext cx="1466529" cy="13792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600" dirty="0" smtClean="0"/>
              <a:t>решение</a:t>
            </a:r>
            <a:endParaRPr lang="ru-RU" sz="1600" dirty="0"/>
          </a:p>
        </p:txBody>
      </p:sp>
      <p:sp>
        <p:nvSpPr>
          <p:cNvPr id="30" name="Стрелка вправо 29"/>
          <p:cNvSpPr/>
          <p:nvPr/>
        </p:nvSpPr>
        <p:spPr>
          <a:xfrm rot="2759153">
            <a:off x="6013666" y="4624628"/>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право 30"/>
          <p:cNvSpPr/>
          <p:nvPr/>
        </p:nvSpPr>
        <p:spPr>
          <a:xfrm rot="20449406">
            <a:off x="7598878" y="4614087"/>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p:cNvSpPr/>
          <p:nvPr/>
        </p:nvSpPr>
        <p:spPr>
          <a:xfrm rot="265987">
            <a:off x="7869535" y="2741760"/>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право 32"/>
          <p:cNvSpPr/>
          <p:nvPr/>
        </p:nvSpPr>
        <p:spPr>
          <a:xfrm rot="13004827">
            <a:off x="4273411" y="3171781"/>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право 33"/>
          <p:cNvSpPr/>
          <p:nvPr/>
        </p:nvSpPr>
        <p:spPr>
          <a:xfrm rot="8463035">
            <a:off x="4343238" y="4632449"/>
            <a:ext cx="455264" cy="280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34"/>
          <p:cNvSpPr/>
          <p:nvPr/>
        </p:nvSpPr>
        <p:spPr>
          <a:xfrm rot="19583271">
            <a:off x="6080179" y="3008876"/>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право 35"/>
          <p:cNvSpPr/>
          <p:nvPr/>
        </p:nvSpPr>
        <p:spPr>
          <a:xfrm rot="10387674">
            <a:off x="2462913" y="2657815"/>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право 36"/>
          <p:cNvSpPr/>
          <p:nvPr/>
        </p:nvSpPr>
        <p:spPr>
          <a:xfrm rot="13771862">
            <a:off x="2844130" y="1837055"/>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право 37"/>
          <p:cNvSpPr/>
          <p:nvPr/>
        </p:nvSpPr>
        <p:spPr>
          <a:xfrm rot="1782326">
            <a:off x="7706530" y="5576916"/>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право 38"/>
          <p:cNvSpPr/>
          <p:nvPr/>
        </p:nvSpPr>
        <p:spPr>
          <a:xfrm rot="8463035">
            <a:off x="2703959" y="5663131"/>
            <a:ext cx="403734" cy="258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40"/>
          <p:cNvSpPr/>
          <p:nvPr/>
        </p:nvSpPr>
        <p:spPr>
          <a:xfrm rot="11978241">
            <a:off x="2531722" y="4688589"/>
            <a:ext cx="455264" cy="338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296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
          <p:cNvPicPr/>
          <p:nvPr/>
        </p:nvPicPr>
        <p:blipFill rotWithShape="1">
          <a:blip r:embed="rId3" cstate="print"/>
          <a:srcRect l="158" t="43242" r="1"/>
          <a:stretch/>
        </p:blipFill>
        <p:spPr>
          <a:xfrm>
            <a:off x="619931" y="1289705"/>
            <a:ext cx="6509289" cy="4308529"/>
          </a:xfrm>
          <a:prstGeom prst="rect">
            <a:avLst/>
          </a:prstGeom>
        </p:spPr>
      </p:pic>
      <p:sp>
        <p:nvSpPr>
          <p:cNvPr id="6" name="TextBox 5"/>
          <p:cNvSpPr txBox="1"/>
          <p:nvPr/>
        </p:nvSpPr>
        <p:spPr>
          <a:xfrm>
            <a:off x="2340244" y="418455"/>
            <a:ext cx="5098943" cy="523220"/>
          </a:xfrm>
          <a:prstGeom prst="rect">
            <a:avLst/>
          </a:prstGeom>
          <a:noFill/>
        </p:spPr>
        <p:txBody>
          <a:bodyPr wrap="square" rtlCol="0">
            <a:spAutoFit/>
          </a:bodyPr>
          <a:lstStyle/>
          <a:p>
            <a:r>
              <a:rPr lang="ru-RU" sz="2800" b="1" dirty="0" smtClean="0"/>
              <a:t>Техника «Бутерброд»</a:t>
            </a:r>
            <a:endParaRPr lang="ru-RU" sz="2800" b="1" dirty="0"/>
          </a:p>
        </p:txBody>
      </p:sp>
      <p:sp>
        <p:nvSpPr>
          <p:cNvPr id="8" name="TextBox 7"/>
          <p:cNvSpPr txBox="1"/>
          <p:nvPr/>
        </p:nvSpPr>
        <p:spPr>
          <a:xfrm>
            <a:off x="7330699" y="1735810"/>
            <a:ext cx="3130657" cy="3416320"/>
          </a:xfrm>
          <a:prstGeom prst="rect">
            <a:avLst/>
          </a:prstGeom>
          <a:noFill/>
        </p:spPr>
        <p:txBody>
          <a:bodyPr wrap="square" rtlCol="0">
            <a:spAutoFit/>
          </a:bodyPr>
          <a:lstStyle/>
          <a:p>
            <a:r>
              <a:rPr lang="ru-RU" sz="3600" dirty="0" smtClean="0"/>
              <a:t>Общаемся с детьми так, как хотели бы, что бы с нами общались</a:t>
            </a:r>
            <a:endParaRPr lang="ru-RU" sz="3600" dirty="0"/>
          </a:p>
        </p:txBody>
      </p:sp>
    </p:spTree>
    <p:extLst>
      <p:ext uri="{BB962C8B-B14F-4D97-AF65-F5344CB8AC3E}">
        <p14:creationId xmlns:p14="http://schemas.microsoft.com/office/powerpoint/2010/main" val="4259553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248" y="486622"/>
            <a:ext cx="8885694" cy="830997"/>
          </a:xfrm>
          <a:prstGeom prst="rect">
            <a:avLst/>
          </a:prstGeom>
        </p:spPr>
        <p:txBody>
          <a:bodyPr wrap="square">
            <a:spAutoFit/>
          </a:bodyPr>
          <a:lstStyle/>
          <a:p>
            <a:pPr lvl="0">
              <a:defRPr/>
            </a:pPr>
            <a:r>
              <a:rPr lang="ru-RU" sz="2400" b="1" dirty="0"/>
              <a:t>Формирование способности к </a:t>
            </a:r>
            <a:r>
              <a:rPr lang="ru-RU" sz="2400" b="1" dirty="0" err="1"/>
              <a:t>эмпатии</a:t>
            </a:r>
            <a:r>
              <a:rPr lang="ru-RU" sz="2400" b="1" dirty="0"/>
              <a:t>, доверию, сочувствию, сопереживанию.</a:t>
            </a:r>
          </a:p>
        </p:txBody>
      </p:sp>
      <p:sp>
        <p:nvSpPr>
          <p:cNvPr id="6" name="Прямоугольник 5"/>
          <p:cNvSpPr/>
          <p:nvPr/>
        </p:nvSpPr>
        <p:spPr>
          <a:xfrm>
            <a:off x="785248" y="2043348"/>
            <a:ext cx="10094563" cy="3970318"/>
          </a:xfrm>
          <a:prstGeom prst="rect">
            <a:avLst/>
          </a:prstGeom>
        </p:spPr>
        <p:txBody>
          <a:bodyPr wrap="square" anchor="ctr">
            <a:spAutoFit/>
          </a:bodyPr>
          <a:lstStyle/>
          <a:p>
            <a:pPr marL="285750" indent="-285750">
              <a:buClr>
                <a:schemeClr val="accent2">
                  <a:lumMod val="75000"/>
                </a:schemeClr>
              </a:buClr>
              <a:buFont typeface="Wingdings" panose="05000000000000000000" pitchFamily="2" charset="2"/>
              <a:buChar char="Ø"/>
            </a:pPr>
            <a:r>
              <a:rPr lang="ru-RU" sz="2800" b="1" cap="all" dirty="0"/>
              <a:t>Стратегия на стимуляцию гуманных чувств</a:t>
            </a:r>
            <a:r>
              <a:rPr lang="ru-RU" sz="2800" b="1" dirty="0"/>
              <a:t>	</a:t>
            </a:r>
          </a:p>
          <a:p>
            <a:pPr marL="285750" indent="-285750">
              <a:buClr>
                <a:schemeClr val="accent1">
                  <a:lumMod val="75000"/>
                </a:schemeClr>
              </a:buClr>
              <a:buFont typeface="Wingdings" panose="05000000000000000000" pitchFamily="2" charset="2"/>
              <a:buChar char="Ø"/>
              <a:defRPr/>
            </a:pPr>
            <a:r>
              <a:rPr lang="ru-RU" sz="2800" b="1" dirty="0"/>
              <a:t>СТРАТЕГИЯ НА ПОЛОЖИТЕЛЬНОЕ ПОДКРЕПЛЕНИЕ, ПОХВАЛУ </a:t>
            </a:r>
            <a:endParaRPr lang="ru-RU" sz="2800" b="1" dirty="0" smtClean="0"/>
          </a:p>
          <a:p>
            <a:pPr marL="285750" indent="-285750">
              <a:buClr>
                <a:schemeClr val="accent1">
                  <a:lumMod val="75000"/>
                </a:schemeClr>
              </a:buClr>
              <a:buFont typeface="Wingdings" panose="05000000000000000000" pitchFamily="2" charset="2"/>
              <a:buChar char="Ø"/>
              <a:defRPr/>
            </a:pPr>
            <a:r>
              <a:rPr lang="ru-RU" sz="2800" b="1" dirty="0" smtClean="0"/>
              <a:t>СТИМУЛ</a:t>
            </a:r>
            <a:r>
              <a:rPr lang="ru-RU" sz="2800" dirty="0" smtClean="0"/>
              <a:t>Я</a:t>
            </a:r>
            <a:r>
              <a:rPr lang="ru-RU" sz="2800" b="1" dirty="0" smtClean="0"/>
              <a:t>ЦИЯ</a:t>
            </a:r>
            <a:r>
              <a:rPr lang="ru-RU" sz="2800" b="1" dirty="0"/>
              <a:t>	 ЧУВСТВ УДИВЛЕНИЯ </a:t>
            </a:r>
            <a:endParaRPr lang="ru-RU" sz="2800" b="1" dirty="0" smtClean="0"/>
          </a:p>
          <a:p>
            <a:pPr marL="285750" indent="-285750">
              <a:buClr>
                <a:schemeClr val="accent1">
                  <a:lumMod val="75000"/>
                </a:schemeClr>
              </a:buClr>
              <a:buFont typeface="Wingdings" panose="05000000000000000000" pitchFamily="2" charset="2"/>
              <a:buChar char="Ø"/>
              <a:defRPr/>
            </a:pPr>
            <a:r>
              <a:rPr lang="ru-RU" sz="2800" b="1" dirty="0" smtClean="0"/>
              <a:t>СТИМУЛЯЦИЯ</a:t>
            </a:r>
            <a:r>
              <a:rPr lang="ru-RU" sz="2800" b="1" dirty="0"/>
              <a:t>	ТЕЛЕСНОГО КОНТАКТА </a:t>
            </a:r>
            <a:endParaRPr lang="ru-RU" sz="2800" b="1" dirty="0" smtClean="0"/>
          </a:p>
          <a:p>
            <a:pPr marL="285750" indent="-285750">
              <a:buClr>
                <a:schemeClr val="accent1">
                  <a:lumMod val="75000"/>
                </a:schemeClr>
              </a:buClr>
              <a:buFont typeface="Wingdings" panose="05000000000000000000" pitchFamily="2" charset="2"/>
              <a:buChar char="Ø"/>
              <a:defRPr/>
            </a:pPr>
            <a:r>
              <a:rPr lang="ru-RU" sz="2800" b="1" dirty="0" smtClean="0"/>
              <a:t>СТИМУЛЯЦИЯ </a:t>
            </a:r>
            <a:r>
              <a:rPr lang="ru-RU" sz="2800" b="1" dirty="0"/>
              <a:t>ЧУВСТВА ЮМОРА</a:t>
            </a:r>
            <a:endParaRPr lang="ru-RU" sz="2800" dirty="0"/>
          </a:p>
          <a:p>
            <a:pPr marL="285750" indent="-285750">
              <a:buClr>
                <a:schemeClr val="accent1">
                  <a:lumMod val="75000"/>
                </a:schemeClr>
              </a:buClr>
              <a:buFont typeface="Wingdings" panose="05000000000000000000" pitchFamily="2" charset="2"/>
              <a:buChar char="Ø"/>
              <a:defRPr/>
            </a:pPr>
            <a:r>
              <a:rPr lang="ru-RU" sz="2800" b="1" dirty="0"/>
              <a:t>СТИМУЛЯЦИЯ	ТЕЛЕСНОГО КОНТАКТА	</a:t>
            </a:r>
            <a:endParaRPr lang="ru-RU" sz="2800" dirty="0"/>
          </a:p>
          <a:p>
            <a:pPr marL="285750" indent="-285750">
              <a:buClr>
                <a:schemeClr val="accent1">
                  <a:lumMod val="75000"/>
                </a:schemeClr>
              </a:buClr>
              <a:buFont typeface="Wingdings" panose="05000000000000000000" pitchFamily="2" charset="2"/>
              <a:buChar char="Ø"/>
              <a:defRPr/>
            </a:pPr>
            <a:r>
              <a:rPr lang="ru-RU" sz="2800" b="1" dirty="0"/>
              <a:t>СТРАТЕГИЯ ОРИЕНТАЦИИ НА ЭМОЦИОНАЛЬНОЕ СОСТОЯНИЕ ДРУГОГО</a:t>
            </a:r>
            <a:endParaRPr lang="ru-RU" sz="2800" dirty="0"/>
          </a:p>
        </p:txBody>
      </p:sp>
    </p:spTree>
    <p:extLst>
      <p:ext uri="{BB962C8B-B14F-4D97-AF65-F5344CB8AC3E}">
        <p14:creationId xmlns:p14="http://schemas.microsoft.com/office/powerpoint/2010/main" val="317428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9"/>
          <p:cNvPicPr/>
          <p:nvPr/>
        </p:nvPicPr>
        <p:blipFill>
          <a:blip r:embed="rId3" cstate="print"/>
          <a:stretch>
            <a:fillRect/>
          </a:stretch>
        </p:blipFill>
        <p:spPr>
          <a:xfrm>
            <a:off x="8307092" y="1225673"/>
            <a:ext cx="3063499" cy="5447653"/>
          </a:xfrm>
          <a:prstGeom prst="rect">
            <a:avLst/>
          </a:prstGeom>
        </p:spPr>
      </p:pic>
      <p:sp>
        <p:nvSpPr>
          <p:cNvPr id="13" name="TextBox 12"/>
          <p:cNvSpPr txBox="1"/>
          <p:nvPr/>
        </p:nvSpPr>
        <p:spPr>
          <a:xfrm>
            <a:off x="1472340" y="263470"/>
            <a:ext cx="6586780" cy="707886"/>
          </a:xfrm>
          <a:prstGeom prst="rect">
            <a:avLst/>
          </a:prstGeom>
          <a:noFill/>
        </p:spPr>
        <p:txBody>
          <a:bodyPr wrap="square" rtlCol="0">
            <a:spAutoFit/>
          </a:bodyPr>
          <a:lstStyle/>
          <a:p>
            <a:pPr algn="ctr"/>
            <a:r>
              <a:rPr lang="ru-RU" sz="4000" dirty="0" smtClean="0"/>
              <a:t>Моя неделя выгорания</a:t>
            </a:r>
            <a:endParaRPr lang="ru-RU" sz="4000" dirty="0"/>
          </a:p>
        </p:txBody>
      </p:sp>
      <p:sp>
        <p:nvSpPr>
          <p:cNvPr id="14" name="TextBox 13"/>
          <p:cNvSpPr txBox="1"/>
          <p:nvPr/>
        </p:nvSpPr>
        <p:spPr>
          <a:xfrm>
            <a:off x="604433" y="1410347"/>
            <a:ext cx="3967567" cy="5262979"/>
          </a:xfrm>
          <a:prstGeom prst="rect">
            <a:avLst/>
          </a:prstGeom>
          <a:noFill/>
        </p:spPr>
        <p:txBody>
          <a:bodyPr wrap="square" rtlCol="0">
            <a:spAutoFit/>
          </a:bodyPr>
          <a:lstStyle/>
          <a:p>
            <a:r>
              <a:rPr lang="ru-RU" sz="4800" dirty="0" smtClean="0"/>
              <a:t>Понедельник </a:t>
            </a:r>
          </a:p>
          <a:p>
            <a:r>
              <a:rPr lang="ru-RU" sz="4800" dirty="0" smtClean="0"/>
              <a:t>Вторник</a:t>
            </a:r>
          </a:p>
          <a:p>
            <a:r>
              <a:rPr lang="ru-RU" sz="4800" dirty="0" smtClean="0"/>
              <a:t>Среда</a:t>
            </a:r>
          </a:p>
          <a:p>
            <a:r>
              <a:rPr lang="ru-RU" sz="4800" dirty="0" smtClean="0"/>
              <a:t>Четверг</a:t>
            </a:r>
          </a:p>
          <a:p>
            <a:r>
              <a:rPr lang="ru-RU" sz="4800" dirty="0" smtClean="0"/>
              <a:t>Пятница </a:t>
            </a:r>
          </a:p>
          <a:p>
            <a:r>
              <a:rPr lang="ru-RU" sz="4800" dirty="0" smtClean="0"/>
              <a:t>Суббота</a:t>
            </a:r>
          </a:p>
          <a:p>
            <a:r>
              <a:rPr lang="ru-RU" sz="4800" dirty="0" smtClean="0"/>
              <a:t>Воскресенье </a:t>
            </a:r>
            <a:endParaRPr lang="ru-RU" sz="4800" dirty="0"/>
          </a:p>
        </p:txBody>
      </p:sp>
      <p:cxnSp>
        <p:nvCxnSpPr>
          <p:cNvPr id="16" name="Прямая соединительная линия 15"/>
          <p:cNvCxnSpPr/>
          <p:nvPr/>
        </p:nvCxnSpPr>
        <p:spPr>
          <a:xfrm flipV="1">
            <a:off x="4572000" y="2014780"/>
            <a:ext cx="2991172" cy="15498"/>
          </a:xfrm>
          <a:prstGeom prst="line">
            <a:avLst/>
          </a:prstGeom>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16"/>
          <p:cNvCxnSpPr/>
          <p:nvPr/>
        </p:nvCxnSpPr>
        <p:spPr>
          <a:xfrm flipV="1">
            <a:off x="4572000" y="5784391"/>
            <a:ext cx="2991172" cy="15498"/>
          </a:xfrm>
          <a:prstGeom prst="line">
            <a:avLst/>
          </a:prstGeom>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flipV="1">
            <a:off x="4558439" y="2838617"/>
            <a:ext cx="2991172" cy="15498"/>
          </a:xfrm>
          <a:prstGeom prst="line">
            <a:avLst/>
          </a:prstGeom>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flipV="1">
            <a:off x="4572000" y="3642317"/>
            <a:ext cx="2991172" cy="15498"/>
          </a:xfrm>
          <a:prstGeom prst="line">
            <a:avLst/>
          </a:prstGeom>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flipV="1">
            <a:off x="4564250" y="4372862"/>
            <a:ext cx="2991172" cy="15498"/>
          </a:xfrm>
          <a:prstGeom prst="line">
            <a:avLst/>
          </a:prstGeom>
        </p:spPr>
        <p:style>
          <a:lnRef idx="2">
            <a:schemeClr val="dk1"/>
          </a:lnRef>
          <a:fillRef idx="0">
            <a:schemeClr val="dk1"/>
          </a:fillRef>
          <a:effectRef idx="1">
            <a:schemeClr val="dk1"/>
          </a:effectRef>
          <a:fontRef idx="minor">
            <a:schemeClr val="tx1"/>
          </a:fontRef>
        </p:style>
      </p:cxnSp>
      <p:cxnSp>
        <p:nvCxnSpPr>
          <p:cNvPr id="21" name="Прямая соединительная линия 20"/>
          <p:cNvCxnSpPr/>
          <p:nvPr/>
        </p:nvCxnSpPr>
        <p:spPr>
          <a:xfrm flipV="1">
            <a:off x="4572000" y="5088610"/>
            <a:ext cx="2991172" cy="15498"/>
          </a:xfrm>
          <a:prstGeom prst="line">
            <a:avLst/>
          </a:prstGeom>
        </p:spPr>
        <p:style>
          <a:lnRef idx="2">
            <a:schemeClr val="dk1"/>
          </a:lnRef>
          <a:fillRef idx="0">
            <a:schemeClr val="dk1"/>
          </a:fillRef>
          <a:effectRef idx="1">
            <a:schemeClr val="dk1"/>
          </a:effectRef>
          <a:fontRef idx="minor">
            <a:schemeClr val="tx1"/>
          </a:fontRef>
        </p:style>
      </p:cxnSp>
      <p:cxnSp>
        <p:nvCxnSpPr>
          <p:cNvPr id="22" name="Прямая соединительная линия 21"/>
          <p:cNvCxnSpPr/>
          <p:nvPr/>
        </p:nvCxnSpPr>
        <p:spPr>
          <a:xfrm flipV="1">
            <a:off x="4648200" y="6465376"/>
            <a:ext cx="2991172" cy="1549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53028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67657"/>
            <a:ext cx="8596668" cy="5373705"/>
          </a:xfrm>
        </p:spPr>
        <p:txBody>
          <a:bodyPr/>
          <a:lstStyle/>
          <a:p>
            <a:pPr marL="0" indent="0">
              <a:buNone/>
            </a:pPr>
            <a:r>
              <a:rPr lang="ru-RU" dirty="0" smtClean="0"/>
              <a:t>	</a:t>
            </a:r>
            <a:endParaRPr lang="ru-RU" dirty="0">
              <a:latin typeface="Times New Roman" panose="02020603050405020304" pitchFamily="18" charset="0"/>
              <a:cs typeface="Times New Roman" panose="02020603050405020304" pitchFamily="18" charset="0"/>
            </a:endParaRPr>
          </a:p>
          <a:p>
            <a:r>
              <a:rPr lang="ru-RU" sz="4400" dirty="0" smtClean="0">
                <a:solidFill>
                  <a:schemeClr val="tx1"/>
                </a:solidFill>
                <a:latin typeface="Times New Roman" panose="02020603050405020304" pitchFamily="18" charset="0"/>
                <a:cs typeface="Times New Roman" panose="02020603050405020304" pitchFamily="18" charset="0"/>
              </a:rPr>
              <a:t>Чтобы </a:t>
            </a:r>
            <a:r>
              <a:rPr lang="ru-RU" sz="4400" dirty="0">
                <a:solidFill>
                  <a:schemeClr val="tx1"/>
                </a:solidFill>
                <a:latin typeface="Times New Roman" panose="02020603050405020304" pitchFamily="18" charset="0"/>
                <a:cs typeface="Times New Roman" panose="02020603050405020304" pitchFamily="18" charset="0"/>
              </a:rPr>
              <a:t>научиться лучше понимать </a:t>
            </a:r>
            <a:r>
              <a:rPr lang="ru-RU" sz="4400" dirty="0" smtClean="0">
                <a:solidFill>
                  <a:schemeClr val="tx1"/>
                </a:solidFill>
                <a:latin typeface="Times New Roman" panose="02020603050405020304" pitchFamily="18" charset="0"/>
                <a:cs typeface="Times New Roman" panose="02020603050405020304" pitchFamily="18" charset="0"/>
              </a:rPr>
              <a:t>мир эмоций;</a:t>
            </a:r>
            <a:endParaRPr lang="ru-RU" sz="4400" dirty="0">
              <a:solidFill>
                <a:schemeClr val="tx1"/>
              </a:solidFill>
              <a:latin typeface="Times New Roman" panose="02020603050405020304" pitchFamily="18" charset="0"/>
              <a:cs typeface="Times New Roman" panose="02020603050405020304" pitchFamily="18" charset="0"/>
            </a:endParaRPr>
          </a:p>
          <a:p>
            <a:r>
              <a:rPr lang="ru-RU" sz="4400" dirty="0" smtClean="0">
                <a:solidFill>
                  <a:schemeClr val="tx1"/>
                </a:solidFill>
                <a:latin typeface="Times New Roman" panose="02020603050405020304" pitchFamily="18" charset="0"/>
                <a:cs typeface="Times New Roman" panose="02020603050405020304" pitchFamily="18" charset="0"/>
              </a:rPr>
              <a:t>Чтобы </a:t>
            </a:r>
            <a:r>
              <a:rPr lang="ru-RU" sz="4400" dirty="0">
                <a:solidFill>
                  <a:schemeClr val="tx1"/>
                </a:solidFill>
                <a:latin typeface="Times New Roman" panose="02020603050405020304" pitchFamily="18" charset="0"/>
                <a:cs typeface="Times New Roman" panose="02020603050405020304" pitchFamily="18" charset="0"/>
              </a:rPr>
              <a:t>объяснить ему, как он сам может понять других людей;</a:t>
            </a:r>
          </a:p>
          <a:p>
            <a:r>
              <a:rPr lang="ru-RU" sz="4400" dirty="0" smtClean="0">
                <a:solidFill>
                  <a:schemeClr val="tx1"/>
                </a:solidFill>
                <a:latin typeface="Times New Roman" panose="02020603050405020304" pitchFamily="18" charset="0"/>
                <a:cs typeface="Times New Roman" panose="02020603050405020304" pitchFamily="18" charset="0"/>
              </a:rPr>
              <a:t>Чтобы </a:t>
            </a:r>
            <a:r>
              <a:rPr lang="ru-RU" sz="4400" dirty="0">
                <a:solidFill>
                  <a:schemeClr val="tx1"/>
                </a:solidFill>
                <a:latin typeface="Times New Roman" panose="02020603050405020304" pitchFamily="18" charset="0"/>
                <a:cs typeface="Times New Roman" panose="02020603050405020304" pitchFamily="18" charset="0"/>
              </a:rPr>
              <a:t>в итоге дать ему возможность понять самого себя.</a:t>
            </a:r>
          </a:p>
          <a:p>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4077" y="2540000"/>
            <a:ext cx="8596668" cy="1320800"/>
          </a:xfrm>
        </p:spPr>
        <p:txBody>
          <a:bodyPr>
            <a:noAutofit/>
          </a:bodyPr>
          <a:lstStyle/>
          <a:p>
            <a:pPr algn="ctr">
              <a:lnSpc>
                <a:spcPct val="115000"/>
              </a:lnSpc>
            </a:pPr>
            <a:r>
              <a:rPr lang="ru-RU"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Спасибо за внимание!</a:t>
            </a:r>
            <a:r>
              <a:rPr lang="ru-RU"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r>
            <a:br>
              <a:rPr lang="ru-RU"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rgbClr val="00B050"/>
                </a:solidFill>
              </a:rPr>
              <a:t/>
            </a:r>
            <a:br>
              <a:rPr lang="ru-RU" dirty="0">
                <a:solidFill>
                  <a:srgbClr val="00B050"/>
                </a:solidFill>
              </a:rPr>
            </a:br>
            <a:endParaRPr lang="ru-RU" dirty="0">
              <a:solidFill>
                <a:srgbClr val="00B050"/>
              </a:solidFill>
            </a:endParaRPr>
          </a:p>
        </p:txBody>
      </p:sp>
    </p:spTree>
    <p:extLst>
      <p:ext uri="{BB962C8B-B14F-4D97-AF65-F5344CB8AC3E}">
        <p14:creationId xmlns:p14="http://schemas.microsoft.com/office/powerpoint/2010/main" val="282703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2718" b="74667"/>
          <a:stretch/>
        </p:blipFill>
        <p:spPr>
          <a:xfrm>
            <a:off x="449943" y="566058"/>
            <a:ext cx="8316685" cy="5341256"/>
          </a:xfrm>
        </p:spPr>
      </p:pic>
    </p:spTree>
    <p:extLst>
      <p:ext uri="{BB962C8B-B14F-4D97-AF65-F5344CB8AC3E}">
        <p14:creationId xmlns:p14="http://schemas.microsoft.com/office/powerpoint/2010/main" val="375671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9029"/>
            <a:ext cx="8596668" cy="870857"/>
          </a:xfrm>
        </p:spPr>
        <p:txBody>
          <a:bodyPr>
            <a:normAutofit/>
          </a:bodyPr>
          <a:lstStyle/>
          <a:p>
            <a:pPr algn="ctr"/>
            <a:r>
              <a:rPr lang="ru-RU" sz="4400" dirty="0" smtClean="0">
                <a:solidFill>
                  <a:schemeClr val="tx1"/>
                </a:solidFill>
                <a:latin typeface="Times New Roman" panose="02020603050405020304" pitchFamily="18" charset="0"/>
                <a:cs typeface="Times New Roman" panose="02020603050405020304" pitchFamily="18" charset="0"/>
              </a:rPr>
              <a:t>Причины детской агрессии</a:t>
            </a:r>
            <a:endParaRPr lang="ru-RU" sz="44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899886"/>
            <a:ext cx="8596668" cy="5812971"/>
          </a:xfrm>
        </p:spPr>
        <p:txBody>
          <a:bodyPr>
            <a:normAutofit fontScale="77500" lnSpcReduction="20000"/>
          </a:bodyPr>
          <a:lstStyle/>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Соматические заболевания и нарушение работы головного мозга.</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Запреты. У авторитарных родителей малыш бывает «задавленным» постоянными «нет», «нельзя» и «надо». На ребенка кричат, в чем-то обвиняют или упрекают.</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Ребенок отстаивает свою территорию или границу своей личности.</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Ссоры </a:t>
            </a:r>
            <a:r>
              <a:rPr lang="ru-RU" sz="2600" dirty="0" smtClean="0">
                <a:solidFill>
                  <a:schemeClr val="tx1">
                    <a:lumMod val="85000"/>
                    <a:lumOff val="15000"/>
                  </a:schemeClr>
                </a:solidFill>
                <a:latin typeface="Times New Roman" panose="02020603050405020304" pitchFamily="18" charset="0"/>
                <a:cs typeface="Times New Roman" panose="02020603050405020304" pitchFamily="18" charset="0"/>
              </a:rPr>
              <a:t>между родителями</a:t>
            </a: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 или членами семьи вызывают страх, протест и, как следствие, агрессивные вспышки.</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Ребенок ожидает нападения, опасается враждебности.</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Старается доказать свою независимость и самостоятельность.</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Чрезмерное эмоциональное напряжение.</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Ребенок чувствует, что его не любят или даже ненавидят.</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Копирует поведение окружающих взрослых или детей.</a:t>
            </a:r>
          </a:p>
          <a:p>
            <a:pPr lvl="0">
              <a:lnSpc>
                <a:spcPct val="120000"/>
              </a:lnSpc>
            </a:pPr>
            <a:r>
              <a:rPr lang="ru-RU" sz="2600" dirty="0">
                <a:solidFill>
                  <a:schemeClr val="tx1">
                    <a:lumMod val="85000"/>
                    <a:lumOff val="15000"/>
                  </a:schemeClr>
                </a:solidFill>
                <a:latin typeface="Times New Roman" panose="02020603050405020304" pitchFamily="18" charset="0"/>
                <a:cs typeface="Times New Roman" panose="02020603050405020304" pitchFamily="18" charset="0"/>
              </a:rPr>
              <a:t>Отсутствие единства в воспитании, а также его </a:t>
            </a:r>
            <a:r>
              <a:rPr lang="ru-RU" sz="2600" dirty="0" smtClean="0">
                <a:solidFill>
                  <a:schemeClr val="tx1">
                    <a:lumMod val="85000"/>
                    <a:lumOff val="15000"/>
                  </a:schemeClr>
                </a:solidFill>
                <a:latin typeface="Times New Roman" panose="02020603050405020304" pitchFamily="18" charset="0"/>
                <a:cs typeface="Times New Roman" panose="02020603050405020304" pitchFamily="18" charset="0"/>
              </a:rPr>
              <a:t>непоследовательность. </a:t>
            </a:r>
          </a:p>
          <a:p>
            <a:pPr lvl="0">
              <a:lnSpc>
                <a:spcPct val="120000"/>
              </a:lnSpc>
            </a:pPr>
            <a:r>
              <a:rPr lang="ru-RU" sz="2600" b="1" dirty="0" smtClean="0">
                <a:solidFill>
                  <a:schemeClr val="tx1">
                    <a:lumMod val="85000"/>
                    <a:lumOff val="15000"/>
                  </a:schemeClr>
                </a:solidFill>
                <a:latin typeface="Times New Roman" panose="02020603050405020304" pitchFamily="18" charset="0"/>
                <a:cs typeface="Times New Roman" panose="02020603050405020304" pitchFamily="18" charset="0"/>
              </a:rPr>
              <a:t>Разрушительные </a:t>
            </a:r>
            <a:r>
              <a:rPr lang="ru-RU" sz="2600" b="1" dirty="0">
                <a:solidFill>
                  <a:schemeClr val="tx1">
                    <a:lumMod val="85000"/>
                    <a:lumOff val="15000"/>
                  </a:schemeClr>
                </a:solidFill>
                <a:latin typeface="Times New Roman" panose="02020603050405020304" pitchFamily="18" charset="0"/>
                <a:cs typeface="Times New Roman" panose="02020603050405020304" pitchFamily="18" charset="0"/>
              </a:rPr>
              <a:t>педагогические послания.</a:t>
            </a:r>
            <a:endParaRPr lang="ru-RU" sz="2600" dirty="0">
              <a:solidFill>
                <a:schemeClr val="tx1">
                  <a:lumMod val="85000"/>
                  <a:lumOff val="15000"/>
                </a:scheme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9845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49943"/>
            <a:ext cx="8596668" cy="5591419"/>
          </a:xfrm>
        </p:spPr>
        <p:txBody>
          <a:bodyPr>
            <a:normAutofit/>
          </a:bodyPr>
          <a:lstStyle/>
          <a:p>
            <a:pPr marL="0" indent="0" algn="ctr">
              <a:buNone/>
            </a:pPr>
            <a:r>
              <a:rPr lang="ru-RU" sz="3200" dirty="0">
                <a:latin typeface="Times New Roman" panose="02020603050405020304" pitchFamily="18" charset="0"/>
                <a:cs typeface="Times New Roman" panose="02020603050405020304" pitchFamily="18" charset="0"/>
              </a:rPr>
              <a:t>Всего в психологии выделяют 12 посланий </a:t>
            </a:r>
          </a:p>
          <a:p>
            <a:pPr marL="0" indent="0">
              <a:buNone/>
            </a:pPr>
            <a:r>
              <a:rPr lang="ru-RU" sz="3200" dirty="0">
                <a:latin typeface="Times New Roman" panose="02020603050405020304" pitchFamily="18" charset="0"/>
                <a:cs typeface="Times New Roman" panose="02020603050405020304" pitchFamily="18" charset="0"/>
              </a:rPr>
              <a:t>Вот некоторые из них: </a:t>
            </a:r>
          </a:p>
          <a:p>
            <a:r>
              <a:rPr lang="ru-RU" sz="3200" dirty="0">
                <a:latin typeface="Times New Roman" panose="02020603050405020304" pitchFamily="18" charset="0"/>
                <a:cs typeface="Times New Roman" panose="02020603050405020304" pitchFamily="18" charset="0"/>
              </a:rPr>
              <a:t>- не будь самим собой; </a:t>
            </a:r>
          </a:p>
          <a:p>
            <a:r>
              <a:rPr lang="ru-RU" sz="3200" dirty="0">
                <a:latin typeface="Times New Roman" panose="02020603050405020304" pitchFamily="18" charset="0"/>
                <a:cs typeface="Times New Roman" panose="02020603050405020304" pitchFamily="18" charset="0"/>
              </a:rPr>
              <a:t>- не будь ребенком; </a:t>
            </a:r>
          </a:p>
          <a:p>
            <a:r>
              <a:rPr lang="ru-RU" sz="3200" dirty="0">
                <a:latin typeface="Times New Roman" panose="02020603050405020304" pitchFamily="18" charset="0"/>
                <a:cs typeface="Times New Roman" panose="02020603050405020304" pitchFamily="18" charset="0"/>
              </a:rPr>
              <a:t>- не будь успешным; </a:t>
            </a:r>
          </a:p>
          <a:p>
            <a:r>
              <a:rPr lang="ru-RU" sz="3200" dirty="0">
                <a:latin typeface="Times New Roman" panose="02020603050405020304" pitchFamily="18" charset="0"/>
                <a:cs typeface="Times New Roman" panose="02020603050405020304" pitchFamily="18" charset="0"/>
              </a:rPr>
              <a:t>- не делай, будь беспомощным;</a:t>
            </a:r>
          </a:p>
          <a:p>
            <a:r>
              <a:rPr lang="ru-RU" sz="3200" dirty="0">
                <a:latin typeface="Times New Roman" panose="02020603050405020304" pitchFamily="18" charset="0"/>
                <a:cs typeface="Times New Roman" panose="02020603050405020304" pitchFamily="18" charset="0"/>
              </a:rPr>
              <a:t>- не будь лидером, не высовывайся; </a:t>
            </a:r>
          </a:p>
          <a:p>
            <a:r>
              <a:rPr lang="ru-RU" sz="3200" dirty="0">
                <a:latin typeface="Times New Roman" panose="02020603050405020304" pitchFamily="18" charset="0"/>
                <a:cs typeface="Times New Roman" panose="02020603050405020304" pitchFamily="18" charset="0"/>
              </a:rPr>
              <a:t>- не думай, бойся заявить о себе; </a:t>
            </a:r>
          </a:p>
          <a:p>
            <a:r>
              <a:rPr lang="ru-RU" sz="3200" dirty="0">
                <a:latin typeface="Times New Roman" panose="02020603050405020304" pitchFamily="18" charset="0"/>
                <a:cs typeface="Times New Roman" panose="02020603050405020304" pitchFamily="18" charset="0"/>
              </a:rPr>
              <a:t>- не чувствуй. </a:t>
            </a:r>
          </a:p>
          <a:p>
            <a:endParaRPr lang="ru-RU" dirty="0"/>
          </a:p>
        </p:txBody>
      </p:sp>
    </p:spTree>
    <p:extLst>
      <p:ext uri="{BB962C8B-B14F-4D97-AF65-F5344CB8AC3E}">
        <p14:creationId xmlns:p14="http://schemas.microsoft.com/office/powerpoint/2010/main" val="141032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2171"/>
          </a:xfrm>
        </p:spPr>
        <p:txBody>
          <a:bodyPr>
            <a:normAutofit/>
          </a:bodyPr>
          <a:lstStyle/>
          <a:p>
            <a:pPr algn="ctr"/>
            <a:r>
              <a:rPr lang="ru-RU" sz="3200" b="1" dirty="0">
                <a:solidFill>
                  <a:schemeClr val="tx1"/>
                </a:solidFill>
                <a:latin typeface="Times New Roman" panose="02020603050405020304" pitchFamily="18" charset="0"/>
                <a:cs typeface="Times New Roman" panose="02020603050405020304" pitchFamily="18" charset="0"/>
              </a:rPr>
              <a:t>Послание «Не будь ребёнком» </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09486"/>
            <a:ext cx="8596668" cy="4531876"/>
          </a:xfrm>
        </p:spPr>
        <p:txBody>
          <a:bodyPr>
            <a:normAutofit/>
          </a:bodyPr>
          <a:lstStyle/>
          <a:p>
            <a:r>
              <a:rPr lang="ru-RU" sz="3600" dirty="0" smtClean="0">
                <a:latin typeface="Times New Roman" panose="02020603050405020304" pitchFamily="18" charset="0"/>
                <a:cs typeface="Times New Roman" panose="02020603050405020304" pitchFamily="18" charset="0"/>
              </a:rPr>
              <a:t>Ты </a:t>
            </a:r>
            <a:r>
              <a:rPr lang="ru-RU" sz="3600" dirty="0">
                <a:latin typeface="Times New Roman" panose="02020603050405020304" pitchFamily="18" charset="0"/>
                <a:cs typeface="Times New Roman" panose="02020603050405020304" pitchFamily="18" charset="0"/>
              </a:rPr>
              <a:t>уже взрослый, потерпи.</a:t>
            </a:r>
          </a:p>
          <a:p>
            <a:r>
              <a:rPr lang="ru-RU" sz="3600" dirty="0" smtClean="0">
                <a:latin typeface="Times New Roman" panose="02020603050405020304" pitchFamily="18" charset="0"/>
                <a:cs typeface="Times New Roman" panose="02020603050405020304" pitchFamily="18" charset="0"/>
              </a:rPr>
              <a:t>Чего </a:t>
            </a:r>
            <a:r>
              <a:rPr lang="ru-RU" sz="3600" dirty="0" err="1">
                <a:latin typeface="Times New Roman" panose="02020603050405020304" pitchFamily="18" charset="0"/>
                <a:cs typeface="Times New Roman" panose="02020603050405020304" pitchFamily="18" charset="0"/>
              </a:rPr>
              <a:t>разнылся</a:t>
            </a:r>
            <a:r>
              <a:rPr lang="ru-RU" sz="3600" dirty="0">
                <a:latin typeface="Times New Roman" panose="02020603050405020304" pitchFamily="18" charset="0"/>
                <a:cs typeface="Times New Roman" panose="02020603050405020304" pitchFamily="18" charset="0"/>
              </a:rPr>
              <a:t> как маленький, соберись! </a:t>
            </a:r>
          </a:p>
          <a:p>
            <a:r>
              <a:rPr lang="ru-RU" sz="3600" dirty="0" smtClean="0">
                <a:latin typeface="Times New Roman" panose="02020603050405020304" pitchFamily="18" charset="0"/>
                <a:cs typeface="Times New Roman" panose="02020603050405020304" pitchFamily="18" charset="0"/>
              </a:rPr>
              <a:t>Ты </a:t>
            </a:r>
            <a:r>
              <a:rPr lang="ru-RU" sz="3600" dirty="0">
                <a:latin typeface="Times New Roman" panose="02020603050405020304" pitchFamily="18" charset="0"/>
                <a:cs typeface="Times New Roman" panose="02020603050405020304" pitchFamily="18" charset="0"/>
              </a:rPr>
              <a:t>уже большой, должен уметь … </a:t>
            </a:r>
          </a:p>
          <a:p>
            <a:r>
              <a:rPr lang="ru-RU" sz="3600" dirty="0" smtClean="0">
                <a:latin typeface="Times New Roman" panose="02020603050405020304" pitchFamily="18" charset="0"/>
                <a:cs typeface="Times New Roman" panose="02020603050405020304" pitchFamily="18" charset="0"/>
              </a:rPr>
              <a:t>Все </a:t>
            </a:r>
            <a:r>
              <a:rPr lang="ru-RU" sz="3600" dirty="0">
                <a:latin typeface="Times New Roman" panose="02020603050405020304" pitchFamily="18" charset="0"/>
                <a:cs typeface="Times New Roman" panose="02020603050405020304" pitchFamily="18" charset="0"/>
              </a:rPr>
              <a:t>дети в твоем возрасте это умеют. </a:t>
            </a:r>
          </a:p>
          <a:p>
            <a:r>
              <a:rPr lang="ru-RU" sz="3600" dirty="0" smtClean="0">
                <a:latin typeface="Times New Roman" panose="02020603050405020304" pitchFamily="18" charset="0"/>
                <a:cs typeface="Times New Roman" panose="02020603050405020304" pitchFamily="18" charset="0"/>
              </a:rPr>
              <a:t>Прекрати </a:t>
            </a:r>
            <a:r>
              <a:rPr lang="ru-RU" sz="3600" dirty="0">
                <a:latin typeface="Times New Roman" panose="02020603050405020304" pitchFamily="18" charset="0"/>
                <a:cs typeface="Times New Roman" panose="02020603050405020304" pitchFamily="18" charset="0"/>
              </a:rPr>
              <a:t>вести себя как ребёнок! </a:t>
            </a:r>
          </a:p>
          <a:p>
            <a:r>
              <a:rPr lang="ru-RU" sz="3600" dirty="0" smtClean="0">
                <a:latin typeface="Times New Roman" panose="02020603050405020304" pitchFamily="18" charset="0"/>
                <a:cs typeface="Times New Roman" panose="02020603050405020304" pitchFamily="18" charset="0"/>
              </a:rPr>
              <a:t>Ты </a:t>
            </a:r>
            <a:r>
              <a:rPr lang="ru-RU" sz="3600" dirty="0">
                <a:latin typeface="Times New Roman" panose="02020603050405020304" pitchFamily="18" charset="0"/>
                <a:cs typeface="Times New Roman" panose="02020603050405020304" pitchFamily="18" charset="0"/>
              </a:rPr>
              <a:t>что, маленький? </a:t>
            </a:r>
          </a:p>
          <a:p>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42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chemeClr val="tx1"/>
                </a:solidFill>
                <a:latin typeface="Times New Roman" panose="02020603050405020304" pitchFamily="18" charset="0"/>
                <a:cs typeface="Times New Roman" panose="02020603050405020304" pitchFamily="18" charset="0"/>
              </a:rPr>
              <a:t>Послание </a:t>
            </a:r>
            <a:r>
              <a:rPr lang="ru-RU" b="1" dirty="0" smtClean="0">
                <a:solidFill>
                  <a:schemeClr val="tx1"/>
                </a:solidFill>
                <a:latin typeface="Times New Roman" panose="02020603050405020304" pitchFamily="18" charset="0"/>
                <a:cs typeface="Times New Roman" panose="02020603050405020304" pitchFamily="18" charset="0"/>
              </a:rPr>
              <a:t/>
            </a:r>
            <a:br>
              <a:rPr lang="ru-RU" b="1" dirty="0" smtClean="0">
                <a:solidFill>
                  <a:schemeClr val="tx1"/>
                </a:solidFill>
                <a:latin typeface="Times New Roman" panose="02020603050405020304" pitchFamily="18" charset="0"/>
                <a:cs typeface="Times New Roman" panose="02020603050405020304" pitchFamily="18" charset="0"/>
              </a:rPr>
            </a:br>
            <a:r>
              <a:rPr lang="ru-RU" b="1" dirty="0" smtClean="0">
                <a:solidFill>
                  <a:schemeClr val="tx1"/>
                </a:solidFill>
                <a:latin typeface="Times New Roman" panose="02020603050405020304" pitchFamily="18" charset="0"/>
                <a:cs typeface="Times New Roman" panose="02020603050405020304" pitchFamily="18" charset="0"/>
              </a:rPr>
              <a:t>«</a:t>
            </a:r>
            <a:r>
              <a:rPr lang="ru-RU" b="1" dirty="0">
                <a:solidFill>
                  <a:schemeClr val="tx1"/>
                </a:solidFill>
                <a:latin typeface="Times New Roman" panose="02020603050405020304" pitchFamily="18" charset="0"/>
                <a:cs typeface="Times New Roman" panose="02020603050405020304" pitchFamily="18" charset="0"/>
              </a:rPr>
              <a:t>Не думай, не принимай решения»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Ой, это кто у нас тут такой умный рот открыл? </a:t>
            </a:r>
          </a:p>
          <a:p>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Сначала подрасти, потом поговорим. </a:t>
            </a:r>
          </a:p>
          <a:p>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Маловат ещё об этом разговаривать. </a:t>
            </a:r>
          </a:p>
          <a:p>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Хватит умничать. </a:t>
            </a:r>
          </a:p>
          <a:p>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Не думай, забудь. </a:t>
            </a:r>
          </a:p>
        </p:txBody>
      </p:sp>
    </p:spTree>
    <p:extLst>
      <p:ext uri="{BB962C8B-B14F-4D97-AF65-F5344CB8AC3E}">
        <p14:creationId xmlns:p14="http://schemas.microsoft.com/office/powerpoint/2010/main" val="242320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35429"/>
            <a:ext cx="8596668" cy="5605933"/>
          </a:xfrm>
        </p:spPr>
        <p:txBody>
          <a:bodyPr>
            <a:noAutofit/>
          </a:bodyPr>
          <a:lstStyle/>
          <a:p>
            <a:pPr marL="0" indent="0" algn="ctr">
              <a:buNone/>
            </a:pPr>
            <a:r>
              <a:rPr lang="ru-RU" sz="3200" dirty="0" smtClean="0">
                <a:latin typeface="Times New Roman" panose="02020603050405020304" pitchFamily="18" charset="0"/>
                <a:cs typeface="Times New Roman" panose="02020603050405020304" pitchFamily="18" charset="0"/>
              </a:rPr>
              <a:t>		Как </a:t>
            </a:r>
            <a:r>
              <a:rPr lang="ru-RU" sz="3200" dirty="0">
                <a:latin typeface="Times New Roman" panose="02020603050405020304" pitchFamily="18" charset="0"/>
                <a:cs typeface="Times New Roman" panose="02020603050405020304" pitchFamily="18" charset="0"/>
              </a:rPr>
              <a:t>реагируют дети на </a:t>
            </a:r>
            <a:r>
              <a:rPr lang="ru-RU" sz="3200" dirty="0" smtClean="0">
                <a:latin typeface="Times New Roman" panose="02020603050405020304" pitchFamily="18" charset="0"/>
                <a:cs typeface="Times New Roman" panose="02020603050405020304" pitchFamily="18" charset="0"/>
              </a:rPr>
              <a:t>послание</a:t>
            </a:r>
          </a:p>
          <a:p>
            <a:pPr marL="0" indent="0" algn="ctr">
              <a:buNone/>
            </a:pPr>
            <a:r>
              <a:rPr lang="ru-RU" sz="3200"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a:t>
            </a:r>
            <a:r>
              <a:rPr lang="ru-RU" sz="3200" b="1" dirty="0">
                <a:latin typeface="Times New Roman" panose="02020603050405020304" pitchFamily="18" charset="0"/>
                <a:cs typeface="Times New Roman" panose="02020603050405020304" pitchFamily="18" charset="0"/>
              </a:rPr>
              <a:t>Не думай, не принимай решения</a:t>
            </a:r>
            <a:r>
              <a:rPr lang="ru-RU" sz="3200" b="1"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 </a:t>
            </a:r>
          </a:p>
          <a:p>
            <a:pPr marL="0" indent="0">
              <a:buNone/>
            </a:pP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Две ключевые реакции детей на это послание: </a:t>
            </a:r>
          </a:p>
          <a:p>
            <a:r>
              <a:rPr lang="ru-RU" sz="3200" dirty="0" smtClean="0">
                <a:latin typeface="Times New Roman" panose="02020603050405020304" pitchFamily="18" charset="0"/>
                <a:cs typeface="Times New Roman" panose="02020603050405020304" pitchFamily="18" charset="0"/>
              </a:rPr>
              <a:t>Активный </a:t>
            </a:r>
            <a:r>
              <a:rPr lang="ru-RU" sz="3200" dirty="0">
                <a:latin typeface="Times New Roman" panose="02020603050405020304" pitchFamily="18" charset="0"/>
                <a:cs typeface="Times New Roman" panose="02020603050405020304" pitchFamily="18" charset="0"/>
              </a:rPr>
              <a:t>и яркий протест. Ребенок злится, бунтует как будто пытается доказать своим поведением что чего-то да стоит. </a:t>
            </a:r>
          </a:p>
          <a:p>
            <a:r>
              <a:rPr lang="ru-RU" sz="3200" dirty="0" smtClean="0">
                <a:latin typeface="Times New Roman" panose="02020603050405020304" pitchFamily="18" charset="0"/>
                <a:cs typeface="Times New Roman" panose="02020603050405020304" pitchFamily="18" charset="0"/>
              </a:rPr>
              <a:t>Уход </a:t>
            </a:r>
            <a:r>
              <a:rPr lang="ru-RU" sz="3200" dirty="0">
                <a:latin typeface="Times New Roman" panose="02020603050405020304" pitchFamily="18" charset="0"/>
                <a:cs typeface="Times New Roman" panose="02020603050405020304" pitchFamily="18" charset="0"/>
              </a:rPr>
              <a:t>в себя, подавленность. Мы получаем неуверенного, даже чуть «забитого» ребенка. Он не верит, что может быть услышанным, воспринятым всерьез. </a:t>
            </a:r>
          </a:p>
        </p:txBody>
      </p:sp>
    </p:spTree>
    <p:extLst>
      <p:ext uri="{BB962C8B-B14F-4D97-AF65-F5344CB8AC3E}">
        <p14:creationId xmlns:p14="http://schemas.microsoft.com/office/powerpoint/2010/main" val="290929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06400"/>
            <a:ext cx="8596668" cy="725714"/>
          </a:xfrm>
        </p:spPr>
        <p:txBody>
          <a:bodyPr>
            <a:normAutofit fontScale="90000"/>
          </a:bodyPr>
          <a:lstStyle/>
          <a:p>
            <a:pPr algn="ctr"/>
            <a:r>
              <a:rPr lang="ru-RU" b="1" dirty="0">
                <a:solidFill>
                  <a:schemeClr val="tx1"/>
                </a:solidFill>
                <a:latin typeface="Times New Roman" panose="02020603050405020304" pitchFamily="18" charset="0"/>
                <a:cs typeface="Times New Roman" panose="02020603050405020304" pitchFamily="18" charset="0"/>
              </a:rPr>
              <a:t>Послание «Не чувствуй»</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291770"/>
            <a:ext cx="8596668" cy="4909249"/>
          </a:xfrm>
        </p:spPr>
        <p:txBody>
          <a:bodyPr>
            <a:noAutofit/>
          </a:bodyPr>
          <a:lstStyle/>
          <a:p>
            <a:r>
              <a:rPr lang="ru-RU" sz="2800" dirty="0">
                <a:latin typeface="Times New Roman" panose="02020603050405020304" pitchFamily="18" charset="0"/>
                <a:cs typeface="Times New Roman" panose="02020603050405020304" pitchFamily="18" charset="0"/>
              </a:rPr>
              <a:t>Мальчики не плачут / хорошие девочки не злятся.</a:t>
            </a:r>
          </a:p>
          <a:p>
            <a:r>
              <a:rPr lang="ru-RU" sz="2800" dirty="0" smtClean="0">
                <a:latin typeface="Times New Roman" panose="02020603050405020304" pitchFamily="18" charset="0"/>
                <a:cs typeface="Times New Roman" panose="02020603050405020304" pitchFamily="18" charset="0"/>
              </a:rPr>
              <a:t>Потерпишь</a:t>
            </a:r>
            <a:r>
              <a:rPr lang="ru-RU" sz="2800" dirty="0">
                <a:latin typeface="Times New Roman" panose="02020603050405020304" pitchFamily="18" charset="0"/>
                <a:cs typeface="Times New Roman" panose="02020603050405020304" pitchFamily="18" charset="0"/>
              </a:rPr>
              <a:t>, ничего не случится.</a:t>
            </a:r>
          </a:p>
          <a:p>
            <a:r>
              <a:rPr lang="ru-RU" sz="2800" dirty="0" smtClean="0">
                <a:latin typeface="Times New Roman" panose="02020603050405020304" pitchFamily="18" charset="0"/>
                <a:cs typeface="Times New Roman" panose="02020603050405020304" pitchFamily="18" charset="0"/>
              </a:rPr>
              <a:t>Мало </a:t>
            </a:r>
            <a:r>
              <a:rPr lang="ru-RU" sz="2800" dirty="0">
                <a:latin typeface="Times New Roman" panose="02020603050405020304" pitchFamily="18" charset="0"/>
                <a:cs typeface="Times New Roman" panose="02020603050405020304" pitchFamily="18" charset="0"/>
              </a:rPr>
              <a:t>ли что тебе не нравится? </a:t>
            </a:r>
          </a:p>
          <a:p>
            <a:r>
              <a:rPr lang="ru-RU" sz="2800" dirty="0" smtClean="0">
                <a:latin typeface="Times New Roman" panose="02020603050405020304" pitchFamily="18" charset="0"/>
                <a:cs typeface="Times New Roman" panose="02020603050405020304" pitchFamily="18" charset="0"/>
              </a:rPr>
              <a:t>Нет </a:t>
            </a:r>
            <a:r>
              <a:rPr lang="ru-RU" sz="2800" dirty="0">
                <a:latin typeface="Times New Roman" panose="02020603050405020304" pitchFamily="18" charset="0"/>
                <a:cs typeface="Times New Roman" panose="02020603050405020304" pitchFamily="18" charset="0"/>
              </a:rPr>
              <a:t>такого слова «не хочу», есть такое слово «надо»! </a:t>
            </a:r>
          </a:p>
          <a:p>
            <a:r>
              <a:rPr lang="ru-RU" sz="2800" dirty="0" smtClean="0">
                <a:latin typeface="Times New Roman" panose="02020603050405020304" pitchFamily="18" charset="0"/>
                <a:cs typeface="Times New Roman" panose="02020603050405020304" pitchFamily="18" charset="0"/>
              </a:rPr>
              <a:t>Доедай </a:t>
            </a:r>
            <a:r>
              <a:rPr lang="ru-RU" sz="2800" dirty="0">
                <a:latin typeface="Times New Roman" panose="02020603050405020304" pitchFamily="18" charset="0"/>
                <a:cs typeface="Times New Roman" panose="02020603050405020304" pitchFamily="18" charset="0"/>
              </a:rPr>
              <a:t>до конца. </a:t>
            </a:r>
          </a:p>
          <a:p>
            <a:r>
              <a:rPr lang="ru-RU" sz="2800" dirty="0" smtClean="0">
                <a:latin typeface="Times New Roman" panose="02020603050405020304" pitchFamily="18" charset="0"/>
                <a:cs typeface="Times New Roman" panose="02020603050405020304" pitchFamily="18" charset="0"/>
              </a:rPr>
              <a:t>Ничего </a:t>
            </a:r>
            <a:r>
              <a:rPr lang="ru-RU" sz="2800" dirty="0">
                <a:latin typeface="Times New Roman" panose="02020603050405020304" pitchFamily="18" charset="0"/>
                <a:cs typeface="Times New Roman" panose="02020603050405020304" pitchFamily="18" charset="0"/>
              </a:rPr>
              <a:t>не жарко, не выдумывай. </a:t>
            </a:r>
          </a:p>
          <a:p>
            <a:r>
              <a:rPr lang="ru-RU" sz="2800" dirty="0" smtClean="0">
                <a:latin typeface="Times New Roman" panose="02020603050405020304" pitchFamily="18" charset="0"/>
                <a:cs typeface="Times New Roman" panose="02020603050405020304" pitchFamily="18" charset="0"/>
              </a:rPr>
              <a:t>Не </a:t>
            </a:r>
            <a:r>
              <a:rPr lang="ru-RU" sz="2800" dirty="0">
                <a:latin typeface="Times New Roman" panose="02020603050405020304" pitchFamily="18" charset="0"/>
                <a:cs typeface="Times New Roman" panose="02020603050405020304" pitchFamily="18" charset="0"/>
              </a:rPr>
              <a:t>реви, не больно!</a:t>
            </a:r>
          </a:p>
          <a:p>
            <a:r>
              <a:rPr lang="ru-RU" sz="2800" dirty="0" smtClean="0">
                <a:latin typeface="Times New Roman" panose="02020603050405020304" pitchFamily="18" charset="0"/>
                <a:cs typeface="Times New Roman" panose="02020603050405020304" pitchFamily="18" charset="0"/>
              </a:rPr>
              <a:t>Мало </a:t>
            </a:r>
            <a:r>
              <a:rPr lang="ru-RU" sz="2800" dirty="0">
                <a:latin typeface="Times New Roman" panose="02020603050405020304" pitchFamily="18" charset="0"/>
                <a:cs typeface="Times New Roman" panose="02020603050405020304" pitchFamily="18" charset="0"/>
              </a:rPr>
              <a:t>ли, что молоко не любишь. Оно полезное – пей давай! </a:t>
            </a:r>
          </a:p>
          <a:p>
            <a:pPr marL="0" indent="0">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39377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619</TotalTime>
  <Words>3870</Words>
  <Application>Microsoft Office PowerPoint</Application>
  <PresentationFormat>Произвольный</PresentationFormat>
  <Paragraphs>287</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Аспект</vt:lpstr>
      <vt:lpstr>Практикум «Взаимодействие педагогов с агрессивными детьми»</vt:lpstr>
      <vt:lpstr>Презентация PowerPoint</vt:lpstr>
      <vt:lpstr>Презентация PowerPoint</vt:lpstr>
      <vt:lpstr>Причины детской агрессии</vt:lpstr>
      <vt:lpstr>Презентация PowerPoint</vt:lpstr>
      <vt:lpstr>Послание «Не будь ребёнком» </vt:lpstr>
      <vt:lpstr>Послание  «Не думай, не принимай решения» </vt:lpstr>
      <vt:lpstr>Презентация PowerPoint</vt:lpstr>
      <vt:lpstr>Послание «Не чувствуй» </vt:lpstr>
      <vt:lpstr>Поддерживающие послания взрослых </vt:lpstr>
      <vt:lpstr>Поддерживающие послания взрослых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Практикум</dc:title>
  <dc:creator>vms</dc:creator>
  <cp:lastModifiedBy>Людмила Ю. Лучинина</cp:lastModifiedBy>
  <cp:revision>66</cp:revision>
  <dcterms:created xsi:type="dcterms:W3CDTF">2022-09-22T05:46:11Z</dcterms:created>
  <dcterms:modified xsi:type="dcterms:W3CDTF">2022-11-17T04:09:26Z</dcterms:modified>
</cp:coreProperties>
</file>